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73" r:id="rId2"/>
    <p:sldId id="282" r:id="rId3"/>
    <p:sldId id="257" r:id="rId4"/>
    <p:sldId id="258" r:id="rId5"/>
    <p:sldId id="259" r:id="rId6"/>
    <p:sldId id="260" r:id="rId7"/>
    <p:sldId id="261" r:id="rId8"/>
    <p:sldId id="276" r:id="rId9"/>
    <p:sldId id="277" r:id="rId10"/>
    <p:sldId id="274" r:id="rId11"/>
    <p:sldId id="278" r:id="rId12"/>
    <p:sldId id="279" r:id="rId13"/>
    <p:sldId id="262" r:id="rId14"/>
    <p:sldId id="263" r:id="rId15"/>
    <p:sldId id="275" r:id="rId16"/>
    <p:sldId id="264" r:id="rId17"/>
    <p:sldId id="266" r:id="rId18"/>
    <p:sldId id="267" r:id="rId19"/>
    <p:sldId id="268" r:id="rId20"/>
    <p:sldId id="269" r:id="rId21"/>
    <p:sldId id="270" r:id="rId22"/>
    <p:sldId id="271" r:id="rId23"/>
    <p:sldId id="272" r:id="rId24"/>
    <p:sldId id="280" r:id="rId25"/>
    <p:sldId id="281" r:id="rId2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88" autoAdjust="0"/>
  </p:normalViewPr>
  <p:slideViewPr>
    <p:cSldViewPr snapToGrid="0" snapToObjects="1">
      <p:cViewPr varScale="1">
        <p:scale>
          <a:sx n="87" d="100"/>
          <a:sy n="87" d="100"/>
        </p:scale>
        <p:origin x="-10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9D8ADB-E635-4078-B3E6-4364B4BC1150}" type="datetimeFigureOut">
              <a:rPr lang="en-US" smtClean="0"/>
              <a:t>10/7/2013</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3FF6E6-ED6C-4014-AAB0-B3C82EBB3496}" type="slidenum">
              <a:rPr lang="en-US" smtClean="0"/>
              <a:t>‹Nº›</a:t>
            </a:fld>
            <a:endParaRPr lang="en-US"/>
          </a:p>
        </p:txBody>
      </p:sp>
    </p:spTree>
    <p:extLst>
      <p:ext uri="{BB962C8B-B14F-4D97-AF65-F5344CB8AC3E}">
        <p14:creationId xmlns:p14="http://schemas.microsoft.com/office/powerpoint/2010/main" val="2216327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s.wikipedia.org/wiki/Morfog%C3%A9nesis" TargetMode="External"/><Relationship Id="rId7" Type="http://schemas.openxmlformats.org/officeDocument/2006/relationships/hyperlink" Target="http://es.wikipedia.org/wiki/Biolog%C3%ADa_del_desarrollo"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s.wikipedia.org/wiki/%C3%93vulo" TargetMode="External"/><Relationship Id="rId5" Type="http://schemas.openxmlformats.org/officeDocument/2006/relationships/hyperlink" Target="http://es.wikipedia.org/wiki/Ser_vivo" TargetMode="External"/><Relationship Id="rId4" Type="http://schemas.openxmlformats.org/officeDocument/2006/relationships/hyperlink" Target="http://es.wikipedia.org/wiki/Ontog%C3%A9nesis"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1</a:t>
            </a:fld>
            <a:endParaRPr lang="en-US"/>
          </a:p>
        </p:txBody>
      </p:sp>
    </p:spTree>
    <p:extLst>
      <p:ext uri="{BB962C8B-B14F-4D97-AF65-F5344CB8AC3E}">
        <p14:creationId xmlns:p14="http://schemas.microsoft.com/office/powerpoint/2010/main" val="436293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11</a:t>
            </a:fld>
            <a:endParaRPr lang="en-US"/>
          </a:p>
        </p:txBody>
      </p:sp>
    </p:spTree>
    <p:extLst>
      <p:ext uri="{BB962C8B-B14F-4D97-AF65-F5344CB8AC3E}">
        <p14:creationId xmlns:p14="http://schemas.microsoft.com/office/powerpoint/2010/main" val="907976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12</a:t>
            </a:fld>
            <a:endParaRPr lang="en-US"/>
          </a:p>
        </p:txBody>
      </p:sp>
    </p:spTree>
    <p:extLst>
      <p:ext uri="{BB962C8B-B14F-4D97-AF65-F5344CB8AC3E}">
        <p14:creationId xmlns:p14="http://schemas.microsoft.com/office/powerpoint/2010/main" val="1572771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3510A9-DEF7-434C-883B-E75C23F578DA}" type="slidenum">
              <a:rPr lang="es-ES" smtClean="0"/>
              <a:pPr eaLnBrk="1" hangingPunct="1"/>
              <a:t>13</a:t>
            </a:fld>
            <a:endParaRPr lang="es-ES" smtClean="0"/>
          </a:p>
        </p:txBody>
      </p:sp>
      <p:sp>
        <p:nvSpPr>
          <p:cNvPr id="27651" name="1 Marcador de imagen de diapositiva"/>
          <p:cNvSpPr>
            <a:spLocks noGrp="1" noRot="1" noChangeAspect="1" noTextEdit="1"/>
          </p:cNvSpPr>
          <p:nvPr>
            <p:ph type="sldImg"/>
          </p:nvPr>
        </p:nvSpPr>
        <p:spPr>
          <a:ln/>
        </p:spPr>
      </p:sp>
      <p:sp>
        <p:nvSpPr>
          <p:cNvPr id="27652"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lnSpc>
                <a:spcPct val="90000"/>
              </a:lnSpc>
              <a:spcBef>
                <a:spcPct val="0"/>
              </a:spcBef>
            </a:pPr>
            <a:r>
              <a:rPr lang="es-MX" sz="900" smtClean="0"/>
              <a:t>Atención a la Diversidad: Consejo de Europa, Budapest, Hungría, 2003. </a:t>
            </a:r>
          </a:p>
          <a:p>
            <a:pPr eaLnBrk="1" hangingPunct="1">
              <a:lnSpc>
                <a:spcPct val="90000"/>
              </a:lnSpc>
              <a:spcBef>
                <a:spcPct val="0"/>
              </a:spcBef>
            </a:pPr>
            <a:r>
              <a:rPr lang="es-MX" sz="900" smtClean="0"/>
              <a:t>1. Especialización:</a:t>
            </a:r>
          </a:p>
          <a:p>
            <a:pPr eaLnBrk="1" hangingPunct="1">
              <a:lnSpc>
                <a:spcPct val="90000"/>
              </a:lnSpc>
            </a:pPr>
            <a:r>
              <a:rPr lang="es-MX" sz="900" smtClean="0"/>
              <a:t>Parte del principio de que las diferencias entre los alumnos implican una diferencia también en los objetivos, contenidos y metodologías que deben llevarse a cabo con cada uno de  ellos, según sean sus características. </a:t>
            </a:r>
          </a:p>
          <a:p>
            <a:pPr eaLnBrk="1" hangingPunct="1">
              <a:lnSpc>
                <a:spcPct val="90000"/>
              </a:lnSpc>
            </a:pPr>
            <a:r>
              <a:rPr lang="es-MX" sz="900" smtClean="0"/>
              <a:t>Toma en cuenta una variable relevante para el aprendizaje. Separa a los alumnos en grupos de acuerdo a esa variable. Adapta el curriculo a las especificidades individuales. </a:t>
            </a:r>
          </a:p>
          <a:p>
            <a:pPr eaLnBrk="1" hangingPunct="1">
              <a:lnSpc>
                <a:spcPct val="90000"/>
              </a:lnSpc>
            </a:pPr>
            <a:r>
              <a:rPr lang="es-MX" sz="900" smtClean="0"/>
              <a:t>2. Incorporación:</a:t>
            </a:r>
          </a:p>
          <a:p>
            <a:pPr eaLnBrk="1" hangingPunct="1">
              <a:lnSpc>
                <a:spcPct val="90000"/>
              </a:lnSpc>
            </a:pPr>
            <a:r>
              <a:rPr lang="es-MX" sz="900" smtClean="0"/>
              <a:t>Consiste en la oferta de un currículo idéntico para todos los alumnos. Todo el alumnado debe alcanzar los mismos objetivos, desarrollar los mismos aprendizajes a partir de los mismos contenidos, y conseguirlo bajo unos mismos principios metodológicos. Agrupamiento único. Aquí no importan las diferencias individuales, que se consideran secundarias y privadas, o se niegan. La educación debe ser pública. Adaptación del sujeto al currículo. </a:t>
            </a:r>
          </a:p>
          <a:p>
            <a:pPr eaLnBrk="1" hangingPunct="1">
              <a:lnSpc>
                <a:spcPct val="90000"/>
              </a:lnSpc>
            </a:pPr>
            <a:r>
              <a:rPr lang="es-MX" sz="900" smtClean="0"/>
              <a:t>3. Integración:</a:t>
            </a:r>
          </a:p>
          <a:p>
            <a:pPr eaLnBrk="1" hangingPunct="1">
              <a:lnSpc>
                <a:spcPct val="90000"/>
              </a:lnSpc>
            </a:pPr>
            <a:r>
              <a:rPr lang="es-MX" sz="900" smtClean="0"/>
              <a:t>Estrategia comprensiva que se aplica a todo el conjunto de alumnos. Principio de normalización</a:t>
            </a:r>
          </a:p>
          <a:p>
            <a:pPr eaLnBrk="1" hangingPunct="1">
              <a:lnSpc>
                <a:spcPct val="90000"/>
              </a:lnSpc>
            </a:pPr>
            <a:r>
              <a:rPr lang="es-MX" sz="900" smtClean="0"/>
              <a:t>Aceptar la diferencia y eliminar la desigualdad. </a:t>
            </a:r>
          </a:p>
          <a:p>
            <a:pPr eaLnBrk="1" hangingPunct="1">
              <a:lnSpc>
                <a:spcPct val="90000"/>
              </a:lnSpc>
            </a:pPr>
            <a:r>
              <a:rPr lang="es-MX" sz="900" smtClean="0"/>
              <a:t>Se considera el desarrollo desde una perspectiva global y no sólo intelectual. Los objetivos, los contenidos y las metodologías del currículo se subordinan a las necesidades de ese desarrollo. </a:t>
            </a:r>
          </a:p>
          <a:p>
            <a:pPr eaLnBrk="1" hangingPunct="1">
              <a:lnSpc>
                <a:spcPct val="90000"/>
              </a:lnSpc>
            </a:pPr>
            <a:r>
              <a:rPr lang="es-MX" sz="900" smtClean="0"/>
              <a:t>Integración espacial, integración social e integración funcional.  Mayores costos económicos que la incorporación. </a:t>
            </a:r>
          </a:p>
          <a:p>
            <a:pPr eaLnBrk="1" hangingPunct="1">
              <a:lnSpc>
                <a:spcPct val="90000"/>
              </a:lnSpc>
            </a:pPr>
            <a:r>
              <a:rPr lang="es-MX" sz="900" smtClean="0"/>
              <a:t>4. Inclusión:</a:t>
            </a:r>
          </a:p>
          <a:p>
            <a:pPr eaLnBrk="1" hangingPunct="1">
              <a:lnSpc>
                <a:spcPct val="80000"/>
              </a:lnSpc>
            </a:pPr>
            <a:r>
              <a:rPr lang="es-MX" sz="900" smtClean="0"/>
              <a:t>Es más que integración. La integración hace referencia explícita al proceso social y educativo que hace falta promover con el alumnado que presenta necesidades educativas especiales; la inclusión hace referencia a todo el alumnado. </a:t>
            </a:r>
          </a:p>
          <a:p>
            <a:pPr eaLnBrk="1" hangingPunct="1">
              <a:lnSpc>
                <a:spcPct val="80000"/>
              </a:lnSpc>
            </a:pPr>
            <a:r>
              <a:rPr lang="es-MX" sz="900" smtClean="0"/>
              <a:t>La inclusión exige un cambio de mirada, en el cual la diferencia es contemplada con normalidad, no como algo extraordinario, y se aborda desde la totalidad de variables que definen la existencia de un sujeto, no solamente desde una variable relevante. </a:t>
            </a:r>
          </a:p>
          <a:p>
            <a:pPr eaLnBrk="1" hangingPunct="1">
              <a:lnSpc>
                <a:spcPct val="80000"/>
              </a:lnSpc>
            </a:pPr>
            <a:r>
              <a:rPr lang="es-MX" sz="900" smtClean="0"/>
              <a:t>Mientras que la integración se propone mejorar esencialmente procesos de enseñanza-aprendizaje; la inclusión engloba además, procesos organizativos.</a:t>
            </a:r>
          </a:p>
          <a:p>
            <a:pPr eaLnBrk="1" hangingPunct="1">
              <a:lnSpc>
                <a:spcPct val="80000"/>
              </a:lnSpc>
            </a:pPr>
            <a:endParaRPr lang="es-MX" sz="900" smtClean="0"/>
          </a:p>
        </p:txBody>
      </p:sp>
      <p:sp>
        <p:nvSpPr>
          <p:cNvPr id="27653"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1E7E2B6A-30A5-47BE-B141-3A4E60B1EFC1}" type="slidenum">
              <a:rPr lang="es-MX" sz="1200">
                <a:cs typeface="Arial" charset="0"/>
              </a:rPr>
              <a:pPr algn="r" eaLnBrk="1" hangingPunct="1"/>
              <a:t>13</a:t>
            </a:fld>
            <a:endParaRPr lang="es-MX" sz="120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5B2E80-5B87-4F81-996A-20DF16AE953D}" type="slidenum">
              <a:rPr lang="es-ES" smtClean="0"/>
              <a:pPr eaLnBrk="1" hangingPunct="1"/>
              <a:t>14</a:t>
            </a:fld>
            <a:endParaRPr lang="es-ES" smtClean="0"/>
          </a:p>
        </p:txBody>
      </p:sp>
      <p:sp>
        <p:nvSpPr>
          <p:cNvPr id="28675" name="1 Marcador de imagen de diapositiva"/>
          <p:cNvSpPr>
            <a:spLocks noGrp="1" noRot="1" noChangeAspect="1" noTextEdit="1"/>
          </p:cNvSpPr>
          <p:nvPr>
            <p:ph type="sldImg"/>
          </p:nvPr>
        </p:nvSpPr>
        <p:spPr>
          <a:ln/>
        </p:spPr>
      </p:sp>
      <p:sp>
        <p:nvSpPr>
          <p:cNvPr id="28676"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28677"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A3BC29B8-7056-4733-8B20-2BFC674AF5FC}" type="slidenum">
              <a:rPr lang="es-MX" sz="1200">
                <a:cs typeface="Arial" charset="0"/>
              </a:rPr>
              <a:pPr algn="r" eaLnBrk="1" hangingPunct="1"/>
              <a:t>14</a:t>
            </a:fld>
            <a:endParaRPr lang="es-MX" sz="120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15</a:t>
            </a:fld>
            <a:endParaRPr lang="en-US"/>
          </a:p>
        </p:txBody>
      </p:sp>
    </p:spTree>
    <p:extLst>
      <p:ext uri="{BB962C8B-B14F-4D97-AF65-F5344CB8AC3E}">
        <p14:creationId xmlns:p14="http://schemas.microsoft.com/office/powerpoint/2010/main" val="1527687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DBF71B-6518-4746-91B9-0C7C473E4893}" type="slidenum">
              <a:rPr lang="es-ES" smtClean="0"/>
              <a:pPr eaLnBrk="1" hangingPunct="1"/>
              <a:t>16</a:t>
            </a:fld>
            <a:endParaRPr lang="es-ES" smtClean="0"/>
          </a:p>
        </p:txBody>
      </p:sp>
      <p:sp>
        <p:nvSpPr>
          <p:cNvPr id="29699" name="1 Marcador de imagen de diapositiva"/>
          <p:cNvSpPr>
            <a:spLocks noGrp="1" noRot="1" noChangeAspect="1" noTextEdit="1"/>
          </p:cNvSpPr>
          <p:nvPr>
            <p:ph type="sldImg"/>
          </p:nvPr>
        </p:nvSpPr>
        <p:spPr>
          <a:ln/>
        </p:spPr>
      </p:sp>
      <p:sp>
        <p:nvSpPr>
          <p:cNvPr id="29700"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29701"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7C9F2992-CCBD-43F2-9F65-7489BADB3E50}" type="slidenum">
              <a:rPr lang="es-MX" sz="1200">
                <a:cs typeface="Arial" charset="0"/>
              </a:rPr>
              <a:pPr algn="r" eaLnBrk="1" hangingPunct="1"/>
              <a:t>16</a:t>
            </a:fld>
            <a:endParaRPr lang="es-MX" sz="120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8C07E39-7879-4643-A30C-31CCDB1A32DD}" type="slidenum">
              <a:rPr lang="es-ES" smtClean="0"/>
              <a:pPr eaLnBrk="1" hangingPunct="1"/>
              <a:t>17</a:t>
            </a:fld>
            <a:endParaRPr lang="es-ES" smtClean="0"/>
          </a:p>
        </p:txBody>
      </p:sp>
      <p:sp>
        <p:nvSpPr>
          <p:cNvPr id="31747" name="1 Marcador de imagen de diapositiva"/>
          <p:cNvSpPr>
            <a:spLocks noGrp="1" noRot="1" noChangeAspect="1" noTextEdit="1"/>
          </p:cNvSpPr>
          <p:nvPr>
            <p:ph type="sldImg"/>
          </p:nvPr>
        </p:nvSpPr>
        <p:spPr>
          <a:ln/>
        </p:spPr>
      </p:sp>
      <p:sp>
        <p:nvSpPr>
          <p:cNvPr id="31748"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31749"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C82DC0E6-4377-463D-A11C-1C394F2BD9EF}" type="slidenum">
              <a:rPr lang="es-MX" sz="1200">
                <a:cs typeface="Arial" charset="0"/>
              </a:rPr>
              <a:pPr algn="r" eaLnBrk="1" hangingPunct="1"/>
              <a:t>17</a:t>
            </a:fld>
            <a:endParaRPr lang="es-MX" sz="120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709D976-8EA9-4311-AAA5-A06E94FD612A}" type="slidenum">
              <a:rPr lang="es-ES" smtClean="0"/>
              <a:pPr eaLnBrk="1" hangingPunct="1"/>
              <a:t>18</a:t>
            </a:fld>
            <a:endParaRPr lang="es-ES" smtClean="0"/>
          </a:p>
        </p:txBody>
      </p:sp>
      <p:sp>
        <p:nvSpPr>
          <p:cNvPr id="3277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1B018BE7-A1ED-4E46-8A4D-EF8656FD7D49}" type="slidenum">
              <a:rPr lang="en-US" sz="1200">
                <a:cs typeface="Arial" charset="0"/>
              </a:rPr>
              <a:pPr algn="r" eaLnBrk="1" hangingPunct="1"/>
              <a:t>18</a:t>
            </a:fld>
            <a:endParaRPr lang="en-US" sz="1200">
              <a:cs typeface="Arial" charset="0"/>
            </a:endParaRPr>
          </a:p>
        </p:txBody>
      </p:sp>
      <p:sp>
        <p:nvSpPr>
          <p:cNvPr id="3277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18B806B-8090-4E66-8A30-4285C5129114}" type="slidenum">
              <a:rPr lang="es-ES" sz="1200">
                <a:cs typeface="Arial" charset="0"/>
              </a:rPr>
              <a:pPr algn="r" eaLnBrk="1" hangingPunct="1"/>
              <a:t>18</a:t>
            </a:fld>
            <a:endParaRPr lang="es-ES" sz="1200">
              <a:cs typeface="Arial" charset="0"/>
            </a:endParaRPr>
          </a:p>
        </p:txBody>
      </p:sp>
      <p:sp>
        <p:nvSpPr>
          <p:cNvPr id="32773" name="Rectangle 2"/>
          <p:cNvSpPr>
            <a:spLocks noGrp="1" noRot="1" noChangeAspect="1" noChangeArrowheads="1" noTextEdit="1"/>
          </p:cNvSpPr>
          <p:nvPr>
            <p:ph type="sldImg"/>
          </p:nvPr>
        </p:nvSpPr>
        <p:spPr>
          <a:ln/>
        </p:spPr>
      </p:sp>
      <p:sp>
        <p:nvSpPr>
          <p:cNvPr id="32774" name="Rectangle 3"/>
          <p:cNvSpPr>
            <a:spLocks noGrp="1" noChangeArrowheads="1"/>
          </p:cNvSpPr>
          <p:nvPr>
            <p:ph type="body" idx="1"/>
          </p:nvPr>
        </p:nvSpPr>
        <p:spPr>
          <a:noFill/>
        </p:spPr>
        <p:txBody>
          <a:bodyPr/>
          <a:lstStyle/>
          <a:p>
            <a:pPr eaLnBrk="1" hangingPunct="1"/>
            <a:r>
              <a:rPr lang="es-ES" smtClean="0"/>
              <a:t>La interculturalidad propugna por el </a:t>
            </a:r>
            <a:r>
              <a:rPr lang="es-ES" i="1" smtClean="0"/>
              <a:t>CONOCIMIENTO, RECONOCIMIENTO </a:t>
            </a:r>
            <a:r>
              <a:rPr lang="es-ES" smtClean="0"/>
              <a:t>y</a:t>
            </a:r>
            <a:r>
              <a:rPr lang="es-ES" i="1" smtClean="0"/>
              <a:t> VALORACIÓN</a:t>
            </a:r>
            <a:r>
              <a:rPr lang="es-ES" smtClean="0"/>
              <a:t> de la diversidad cultural, étnica y lingüística que caracteriza a la nación y que se manifiesta en las distintas formas de vida que habitan el territorio nacional. Este conocimiento, reconocimiento y valoración es un ejercicio epistemológico y ético, pues alude al contacto cultural como el encuentro de la diferencia básica, existencial, de la que somos parte. </a:t>
            </a: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CEEF1E-CF76-48DE-8E88-62033D5D183D}" type="slidenum">
              <a:rPr lang="es-ES" smtClean="0"/>
              <a:pPr eaLnBrk="1" hangingPunct="1"/>
              <a:t>19</a:t>
            </a:fld>
            <a:endParaRPr lang="es-ES" smtClean="0"/>
          </a:p>
        </p:txBody>
      </p:sp>
      <p:sp>
        <p:nvSpPr>
          <p:cNvPr id="3379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E672642-C03A-4308-8EA5-DC2FC37BBA3E}" type="slidenum">
              <a:rPr lang="en-US" sz="1200">
                <a:cs typeface="Arial" charset="0"/>
              </a:rPr>
              <a:pPr algn="r" eaLnBrk="1" hangingPunct="1"/>
              <a:t>19</a:t>
            </a:fld>
            <a:endParaRPr lang="en-US" sz="1200">
              <a:cs typeface="Arial" charset="0"/>
            </a:endParaRPr>
          </a:p>
        </p:txBody>
      </p:sp>
      <p:sp>
        <p:nvSpPr>
          <p:cNvPr id="3379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A9389A27-D83B-4B91-9CBC-A1B74CA8EF4A}" type="slidenum">
              <a:rPr lang="es-ES" sz="1200">
                <a:cs typeface="Arial" charset="0"/>
              </a:rPr>
              <a:pPr algn="r" eaLnBrk="1" hangingPunct="1"/>
              <a:t>19</a:t>
            </a:fld>
            <a:endParaRPr lang="es-ES" sz="1200">
              <a:cs typeface="Arial" charset="0"/>
            </a:endParaRPr>
          </a:p>
        </p:txBody>
      </p:sp>
      <p:sp>
        <p:nvSpPr>
          <p:cNvPr id="33797" name="Rectangle 2"/>
          <p:cNvSpPr>
            <a:spLocks noGrp="1" noRot="1" noChangeAspect="1" noChangeArrowheads="1" noTextEdit="1"/>
          </p:cNvSpPr>
          <p:nvPr>
            <p:ph type="sldImg"/>
          </p:nvPr>
        </p:nvSpPr>
        <p:spPr>
          <a:ln/>
        </p:spPr>
      </p:sp>
      <p:sp>
        <p:nvSpPr>
          <p:cNvPr id="33798" name="Rectangle 3"/>
          <p:cNvSpPr>
            <a:spLocks noGrp="1" noChangeArrowheads="1"/>
          </p:cNvSpPr>
          <p:nvPr>
            <p:ph type="body" idx="1"/>
          </p:nvPr>
        </p:nvSpPr>
        <p:spPr>
          <a:noFill/>
        </p:spPr>
        <p:txBody>
          <a:bodyPr/>
          <a:lstStyle/>
          <a:p>
            <a:pPr eaLnBrk="1" hangingPunct="1"/>
            <a:r>
              <a:rPr lang="es-MX" smtClean="0"/>
              <a:t>Esto implica una serie de pasos previos de reconocimiento de la problemática y una serie de medidas prácticas de atención escolar.</a:t>
            </a:r>
          </a:p>
          <a:p>
            <a:pPr eaLnBrk="1" hangingPunct="1"/>
            <a:r>
              <a:rPr lang="es-MX" smtClean="0"/>
              <a:t>Los pasos previos implican: tomar conciencia de la problemática que se genera cuando hay relaciones desiguales entre culturas; promover actitudes de respeto hacia las diferencias culturales y desarrollar formas de competencia intercultural; conocer estrategias pedagógicas para enfrentar la problemática y generar actitudes positivas hacia la diversidad; resignificar la interculturalidad como oportunidad, no como problemática, aun cuando haya que reconocer que es conflictiva sujeta a negociación. (Véase Saldivar et al).</a:t>
            </a:r>
          </a:p>
          <a:p>
            <a:pPr eaLnBrk="1" hangingPunct="1"/>
            <a:r>
              <a:rPr lang="es-MX" smtClean="0"/>
              <a:t>Las medidas prácticas también tienen consecuencias como las que vemos en la siguiente lámina.</a:t>
            </a: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5EC2F6-7C4C-4B96-B2B1-F76B4A5C525B}" type="slidenum">
              <a:rPr lang="es-ES" smtClean="0"/>
              <a:pPr eaLnBrk="1" hangingPunct="1"/>
              <a:t>20</a:t>
            </a:fld>
            <a:endParaRPr lang="es-ES" smtClean="0"/>
          </a:p>
        </p:txBody>
      </p:sp>
      <p:sp>
        <p:nvSpPr>
          <p:cNvPr id="34819"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83F668A-0169-4EDD-9A25-CF4F0BFD5429}" type="slidenum">
              <a:rPr lang="en-US" sz="1200">
                <a:cs typeface="Arial" charset="0"/>
              </a:rPr>
              <a:pPr algn="r" eaLnBrk="1" hangingPunct="1"/>
              <a:t>20</a:t>
            </a:fld>
            <a:endParaRPr lang="en-US" sz="1200">
              <a:cs typeface="Arial" charset="0"/>
            </a:endParaRPr>
          </a:p>
        </p:txBody>
      </p:sp>
      <p:sp>
        <p:nvSpPr>
          <p:cNvPr id="3482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2CEE048-6D66-4E61-992A-CBFE97C422B1}" type="slidenum">
              <a:rPr lang="es-ES" sz="1200">
                <a:cs typeface="Arial" charset="0"/>
              </a:rPr>
              <a:pPr algn="r" eaLnBrk="1" hangingPunct="1"/>
              <a:t>20</a:t>
            </a:fld>
            <a:endParaRPr lang="es-ES" sz="1200">
              <a:cs typeface="Arial" charset="0"/>
            </a:endParaRPr>
          </a:p>
        </p:txBody>
      </p:sp>
      <p:sp>
        <p:nvSpPr>
          <p:cNvPr id="34821" name="Rectangle 2"/>
          <p:cNvSpPr>
            <a:spLocks noGrp="1" noRot="1" noChangeAspect="1" noChangeArrowheads="1" noTextEdit="1"/>
          </p:cNvSpPr>
          <p:nvPr>
            <p:ph type="sldImg"/>
          </p:nvPr>
        </p:nvSpPr>
        <p:spPr>
          <a:ln/>
        </p:spPr>
      </p:sp>
      <p:sp>
        <p:nvSpPr>
          <p:cNvPr id="34822" name="Rectangle 3"/>
          <p:cNvSpPr>
            <a:spLocks noGrp="1" noChangeArrowheads="1"/>
          </p:cNvSpPr>
          <p:nvPr>
            <p:ph type="body" idx="1"/>
          </p:nvPr>
        </p:nvSpPr>
        <p:spPr>
          <a:noFill/>
        </p:spPr>
        <p:txBody>
          <a:bodyPr/>
          <a:lstStyle/>
          <a:p>
            <a:pPr eaLnBrk="1" hangingPunct="1"/>
            <a:r>
              <a:rPr lang="es-MX" smtClean="0"/>
              <a:t>La interculturalidad implica el desarrollo de tres dimensiones que permitan construir el diálogo y la convivencia equitativa y respetuosa entre sujetos diferentes.  Una dimensión epistemológica que postula que no existe un tipo de conocimiento único y superior a todos los demás. Por el contrario, sostiene que distintas formas de conocimiento deben articularse para conducir a una complementación de saberes, comprensiones y significados del mundo. Una dimensión ética que denuncia y combate los intentos totalizadores en cualquier ámbito social. Como corolario, sustenta el concepto de autonomía como la capacidad de elegir conforme a principios, fines y valores; así como el derecho de ejercitar esa elección con base en las creencias básicas que determinan las razones válidas, los fines elegibles y los valores realizables, mismos que pueden variar de una cultura a otra.  Finalmente, implica una dimensión lingüística que considera a la lengua como el elemento central de la vida de un pueblo. Sostiene que la lengua es el vehículo fundamental de denominación y transmisión cultural por lo que es un elemento central en la construcción de la identidad de los miembros de un grupo y el desarrollo de su vida sociocultural. Defiende la necesidad de aproximarnos a una realidad lingüística nacional sustentada en un bilingüismo equilibrado y  en un multilingüismo eficaz.</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D0902F-3F65-44B5-93ED-77647CF44365}" type="slidenum">
              <a:rPr lang="es-ES" smtClean="0"/>
              <a:pPr eaLnBrk="1" hangingPunct="1"/>
              <a:t>3</a:t>
            </a:fld>
            <a:endParaRPr lang="es-ES" smtClean="0"/>
          </a:p>
        </p:txBody>
      </p:sp>
      <p:sp>
        <p:nvSpPr>
          <p:cNvPr id="22531" name="1 Marcador de imagen de diapositiva"/>
          <p:cNvSpPr>
            <a:spLocks noGrp="1" noRot="1" noChangeAspect="1" noTextEdit="1"/>
          </p:cNvSpPr>
          <p:nvPr>
            <p:ph type="sldImg"/>
          </p:nvPr>
        </p:nvSpPr>
        <p:spPr>
          <a:ln/>
        </p:spPr>
      </p:sp>
      <p:sp>
        <p:nvSpPr>
          <p:cNvPr id="22532"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r>
              <a:rPr lang="es-MX" smtClean="0"/>
              <a:t>La </a:t>
            </a:r>
            <a:r>
              <a:rPr lang="es-MX" b="1" smtClean="0"/>
              <a:t>ontogenia</a:t>
            </a:r>
            <a:r>
              <a:rPr lang="es-MX" smtClean="0"/>
              <a:t> (también llamada </a:t>
            </a:r>
            <a:r>
              <a:rPr lang="es-MX" smtClean="0">
                <a:hlinkClick r:id="rId3" action="ppaction://hlinkfile" tooltip="Morfogénesis"/>
              </a:rPr>
              <a:t>morfogénesis</a:t>
            </a:r>
            <a:r>
              <a:rPr lang="es-MX" smtClean="0"/>
              <a:t> u </a:t>
            </a:r>
            <a:r>
              <a:rPr lang="es-MX" smtClean="0">
                <a:hlinkClick r:id="rId4" action="ppaction://hlinkfile" tooltip="Ontogénesis"/>
              </a:rPr>
              <a:t>ontogénesis</a:t>
            </a:r>
            <a:r>
              <a:rPr lang="es-MX" smtClean="0"/>
              <a:t>) describe el desarrollo de un </a:t>
            </a:r>
            <a:r>
              <a:rPr lang="es-MX" smtClean="0">
                <a:hlinkClick r:id="rId5" action="ppaction://hlinkfile" tooltip="Ser vivo"/>
              </a:rPr>
              <a:t>organismo</a:t>
            </a:r>
            <a:r>
              <a:rPr lang="es-MX" smtClean="0"/>
              <a:t>, desde el </a:t>
            </a:r>
            <a:r>
              <a:rPr lang="es-MX" smtClean="0">
                <a:hlinkClick r:id="rId6" action="ppaction://hlinkfile" tooltip="Óvulo"/>
              </a:rPr>
              <a:t>óvulo</a:t>
            </a:r>
            <a:r>
              <a:rPr lang="es-MX" smtClean="0"/>
              <a:t> fertilizado hasta su forma adulta. La ontogenia es estudiada por la </a:t>
            </a:r>
            <a:r>
              <a:rPr lang="es-MX" smtClean="0">
                <a:hlinkClick r:id="rId7" action="ppaction://hlinkfile" tooltip="Biología del desarrollo"/>
              </a:rPr>
              <a:t>biología del desarrollo</a:t>
            </a:r>
            <a:r>
              <a:rPr lang="es-MX" smtClean="0"/>
              <a:t>.</a:t>
            </a:r>
          </a:p>
          <a:p>
            <a:pPr eaLnBrk="1" hangingPunct="1"/>
            <a:r>
              <a:rPr lang="es-MX" smtClean="0"/>
              <a:t>"La ontogenia es la historia del cambio estructural de una unidad sin que ésta pierda su organización. Este continuo cambio estructural se da en la unidad, en cada momento, o como un cambio desencadenado por interacciones provenientes del medio donde se encuentre o como resultado de su dinámica interna".</a:t>
            </a:r>
          </a:p>
          <a:p>
            <a:pPr eaLnBrk="1" hangingPunct="1"/>
            <a:r>
              <a:rPr lang="es-MX" smtClean="0"/>
              <a:t>El desarrollo animal u ontogenia cumple dos </a:t>
            </a:r>
            <a:r>
              <a:rPr lang="es-MX" b="1" smtClean="0"/>
              <a:t>funciones</a:t>
            </a:r>
            <a:r>
              <a:rPr lang="es-MX" smtClean="0"/>
              <a:t> principales:</a:t>
            </a:r>
          </a:p>
          <a:p>
            <a:pPr eaLnBrk="1" hangingPunct="1"/>
            <a:r>
              <a:rPr lang="es-MX" smtClean="0"/>
              <a:t>Genera diversidad celular (diferenciación) a partir del huevo fecundado (cigoto) y organiza los diversos tipos celulares en tejidos y órganos (morfogénesis y crecimiento). </a:t>
            </a:r>
          </a:p>
          <a:p>
            <a:pPr eaLnBrk="1" hangingPunct="1"/>
            <a:r>
              <a:rPr lang="es-MX" smtClean="0"/>
              <a:t>Asegura la continuidad de la vida de una generación a la siguiente (reproducción). </a:t>
            </a:r>
          </a:p>
          <a:p>
            <a:pPr eaLnBrk="1" hangingPunct="1"/>
            <a:endParaRPr lang="es-ES_tradnl" b="1" smtClean="0"/>
          </a:p>
          <a:p>
            <a:pPr eaLnBrk="1" hangingPunct="1"/>
            <a:r>
              <a:rPr lang="es-ES_tradnl" b="1" smtClean="0"/>
              <a:t>Filogénesis y Filogenia</a:t>
            </a:r>
            <a:endParaRPr lang="es-ES" b="1" smtClean="0"/>
          </a:p>
          <a:p>
            <a:pPr eaLnBrk="1" hangingPunct="1"/>
            <a:r>
              <a:rPr lang="es-ES" smtClean="0"/>
              <a:t>Los términos filogénesis y filum fueron acuñados por Haeckel en 1866. Haeckel en 1866 definió la filogénesis y su adjetivo filogenético del siguiente modo: “</a:t>
            </a:r>
            <a:r>
              <a:rPr lang="es-ES_tradnl" smtClean="0"/>
              <a:t>Phylogenetic pertains to evolutionary history</a:t>
            </a:r>
            <a:r>
              <a:rPr lang="es-ES" smtClean="0"/>
              <a:t>” ("la Filogenética pertenece a la historia evolutiva"). Esta definición es demasiado vaga, Ax (1987:28) sin embargo, matiza el significado del término: "Filogénesis es el proceso del origen de comunidades próximas en la Naturaleza por la bifurcación de una especie troncal común respectivamente a cada una de las comunidades individuales". La filogénesis hace referencia a un proceso particular, mientras que la filogenia es la ciencia que estudia los procesos y sus resultados (Ax, 1987).</a:t>
            </a:r>
          </a:p>
          <a:p>
            <a:pPr eaLnBrk="1" hangingPunct="1"/>
            <a:r>
              <a:rPr lang="es-ES" smtClean="0"/>
              <a:t>Otros autores enfatizan la bifurcación como el eje central de la filogenia. Por ejemplo, O'Hara (1988) utiliza la siguiente definición: Filogenia es la crónica evolutiva: la secuencia ramificada del cambio de caracteres en los organismos a través del tiempo.</a:t>
            </a:r>
          </a:p>
          <a:p>
            <a:pPr eaLnBrk="1" hangingPunct="1"/>
            <a:r>
              <a:rPr lang="es-ES" smtClean="0"/>
              <a:t>De acuerdo con estas ideas, el objetivo de la investigación filogenética es </a:t>
            </a:r>
            <a:r>
              <a:rPr lang="es-ES" b="1" smtClean="0"/>
              <a:t>descubrir los productos de la filogénesis y su ordenación o relación en la secuencia de especiación en el tiempo</a:t>
            </a:r>
            <a:r>
              <a:rPr lang="es-ES" smtClean="0"/>
              <a:t>, esto es llamado SISTEMÁTICA FILOGENÉTICA y el resultado de este empeño es llamado SISTEMA FILOGENÉTICO.</a:t>
            </a:r>
          </a:p>
          <a:p>
            <a:pPr eaLnBrk="1" hangingPunct="1"/>
            <a:endParaRPr lang="es-ES" smtClean="0"/>
          </a:p>
        </p:txBody>
      </p:sp>
      <p:sp>
        <p:nvSpPr>
          <p:cNvPr id="22533"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93E5C189-F586-4E08-803A-334FEB17691D}" type="slidenum">
              <a:rPr lang="es-MX" sz="1200">
                <a:cs typeface="Arial" charset="0"/>
              </a:rPr>
              <a:pPr algn="r" eaLnBrk="1" hangingPunct="1"/>
              <a:t>3</a:t>
            </a:fld>
            <a:endParaRPr lang="es-MX" sz="120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51B59F-55EB-4E60-BFFD-DF64D1E8B5BB}" type="slidenum">
              <a:rPr lang="es-ES" smtClean="0"/>
              <a:pPr eaLnBrk="1" hangingPunct="1"/>
              <a:t>21</a:t>
            </a:fld>
            <a:endParaRPr lang="es-E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r>
              <a:rPr lang="es-ES" smtClean="0"/>
              <a:t>Desarrollar estas características implica la introducción en las escuelas de un modelo pedagógico que lleve al desarrollo de estas capacidades.  No se trata únicamente de mejorar los aprendizajes, sino de transformar el proceso educativo con base en un enfoque intercultural: mejorar los aprendizajes de los estudiantes y la práctica docente para atender con equidad a la diversidad, apoyándose en un esquema de participación social, de responsabilidad compartida, transparencia y rendición de cuentas.  En esta propuesta se considera fundamental la participación de los docentes, los alumnos y los padres de familia como componentes básicos de una comunidad de aprendizaje así como los recursos pedagógicos para el conocimiento, reconocimiento y valoración de la diversidad lingüística y cultural.</a:t>
            </a:r>
          </a:p>
          <a:p>
            <a:pPr eaLnBrk="1" hangingPunct="1"/>
            <a:r>
              <a:rPr lang="es-ES" smtClean="0"/>
              <a:t>Una propuesta de estas características enfrenta de entrada una serie de retos para el desarrollo del trabajo en la escuela que debería incluir, al menos, los siguientes elementos:</a:t>
            </a:r>
          </a:p>
          <a:p>
            <a:pPr eaLnBrk="1" hangingPunct="1"/>
            <a:r>
              <a:rPr lang="es-ES" b="1" smtClean="0"/>
              <a:t>Intersubjetividad</a:t>
            </a:r>
            <a:r>
              <a:rPr lang="es-ES" smtClean="0"/>
              <a:t>: interacción entre culturas, condiciones históricas, cosmovisiones y formas de relación social.</a:t>
            </a:r>
          </a:p>
          <a:p>
            <a:pPr eaLnBrk="1" hangingPunct="1"/>
            <a:r>
              <a:rPr lang="es-ES" b="1" smtClean="0"/>
              <a:t>Pertinencia</a:t>
            </a:r>
            <a:r>
              <a:rPr lang="es-ES" smtClean="0"/>
              <a:t>: aprendizajes útiles para las necesidades de los miembros de una comunidad, significativos para su contexto y su vida cotidiana.</a:t>
            </a:r>
          </a:p>
          <a:p>
            <a:pPr eaLnBrk="1" hangingPunct="1"/>
            <a:r>
              <a:rPr lang="es-ES" b="1" smtClean="0"/>
              <a:t>Participación de la comunidad </a:t>
            </a:r>
            <a:r>
              <a:rPr lang="es-ES" smtClean="0"/>
              <a:t>en los procesos educativos: Los contenidos deben tener relación con las vivencias cotidianas de la comunidad y sus problemas.</a:t>
            </a:r>
          </a:p>
          <a:p>
            <a:pPr eaLnBrk="1" hangingPunct="1"/>
            <a:r>
              <a:rPr lang="es-ES" b="1" smtClean="0"/>
              <a:t>Comunidad de aprendizaje</a:t>
            </a:r>
            <a:r>
              <a:rPr lang="es-ES" smtClean="0"/>
              <a:t>: Los espacios y los actores que participan en el proceso educativo no se limitan a la escuela. Se enseña y se aprende en el espacio de inserción y con la participación de la comunidad. Adicionalmente, todos aprendemos de todos en la medida en que todos tenemos algo que compartir con los demás. Se desarrollan deliberadamente formas de trabajo entre pares y entre educandos con niveles distintos de formación que fortalecen el trabajo colectivo y la valoración de la diversidad. </a:t>
            </a:r>
          </a:p>
          <a:p>
            <a:pPr eaLnBrk="1" hangingPunct="1"/>
            <a:r>
              <a:rPr lang="es-ES" b="1" smtClean="0"/>
              <a:t>Procedimientos pedagógicos innovadores</a:t>
            </a:r>
            <a:r>
              <a:rPr lang="es-ES" smtClean="0"/>
              <a:t> sustentados en la experiencia docente: Se parte de la práctica, se reflexiona y teoriza, se sistematiza, se regresa a la práctica y se comunican los resultados. La vuelta a las aulas con una experiencia enriquecida es el objetivo central de la experimentación y es la base de un proceso de innovación que debe ser cotidiano en las aulas del país.  </a:t>
            </a:r>
          </a:p>
          <a:p>
            <a:pPr eaLnBrk="1" hangingPunct="1"/>
            <a:r>
              <a:rPr lang="es-ES" b="1" smtClean="0"/>
              <a:t>Problematización sistemática</a:t>
            </a:r>
            <a:r>
              <a:rPr lang="es-ES" smtClean="0"/>
              <a:t>: Se promueve que los educandos resuelvan problemas por sí mismos; problemas que ellos mismos enfrentan e identifican. Este ejercicio promueve la autonomía, la responsabilidad y la transformación de su realidad.</a:t>
            </a:r>
          </a:p>
          <a:p>
            <a:pPr eaLnBrk="1" hangingPunct="1"/>
            <a:r>
              <a:rPr lang="es-ES" b="1" smtClean="0"/>
              <a:t>Conocimiento, reconocimiento y valoración de la propia cultura y el contraste con otras desde la propia cultura</a:t>
            </a:r>
            <a:r>
              <a:rPr lang="es-ES" smtClean="0"/>
              <a:t>. Se pretende favorecer el conocimiento del propio individuo y el reconocimiento de las diferencias con los demás como estrategia pedagógica.</a:t>
            </a:r>
          </a:p>
          <a:p>
            <a:pPr eaLnBrk="1" hangingPunct="1"/>
            <a:r>
              <a:rPr lang="es-ES" b="1" smtClean="0"/>
              <a:t>Revaloración de la diversidad lingüística y cultural</a:t>
            </a:r>
            <a:r>
              <a:rPr lang="es-ES" smtClean="0"/>
              <a:t>. El análisis de situaciones y puntos de vista desde distintas perspectivas permite avanzar hacia el conocimiento de los otros con base en la empatía y el respeto. Este ejercicio permite impulsar la valoración de la riqueza que se encuentra en la diversidad.</a:t>
            </a:r>
          </a:p>
          <a:p>
            <a:pPr eaLnBrk="1" hangingPunct="1"/>
            <a:r>
              <a:rPr lang="es-ES" b="1" smtClean="0"/>
              <a:t>Empleo de la diversidad como recurso en el aula</a:t>
            </a:r>
            <a:r>
              <a:rPr lang="es-ES" smtClean="0"/>
              <a:t>.  Como resultado del trabajo escolar, todos los alumnos deben conocer las manifestaciones culturales presentes en su comunidad, deben reconocer las diferencias, apreciarlas y valorarlas. Este ejercicio no constituye una asignatura específica, sino un ejercicio pedagógico mediante el cual los alumnos llegan a reconocer las manifestaciones de la diversidad cultural entre sus propios compañeros como una forma de mejorar los resultados académicos de los estudiantes.</a:t>
            </a:r>
          </a:p>
          <a:p>
            <a:pPr eaLnBrk="1" hangingPunct="1"/>
            <a:r>
              <a:rPr lang="es-ES" smtClean="0"/>
              <a:t>El propósito no es construir una nueva narrativa de la constitución de la nación mexicana, sino transformar las formas de pensar de los educandos par que sean conscientes de su realidad y puedan asumir una posición ética y crítica frente a ella.  Es decir, dotarlos de las herramientas requeridas para que sean capaces de participar plenamente en la construcción de una sociedad democrática, justa y equitativa.  Esto pasa por transformaciones profundas en la organización escolar y por la introducción de una serie de principios pedagógicos en el proceso de aprendizaje.  Entre ellos, desde luego, no pueden dejar de mencionarse el </a:t>
            </a:r>
            <a:r>
              <a:rPr lang="es-ES" b="1" smtClean="0"/>
              <a:t>aprender a conocer, el aprender a hacer, el aprender a vivir juntos y el aprender a ser</a:t>
            </a:r>
            <a:r>
              <a:rPr lang="es-ES" smtClean="0"/>
              <a:t>, que ha subrayado la UNESCO.</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7B9B5F6-45DD-4B8B-9171-3264FDE5620E}" type="slidenum">
              <a:rPr lang="es-ES" smtClean="0"/>
              <a:pPr eaLnBrk="1" hangingPunct="1"/>
              <a:t>22</a:t>
            </a:fld>
            <a:endParaRPr lang="es-ES" smtClean="0"/>
          </a:p>
        </p:txBody>
      </p:sp>
      <p:sp>
        <p:nvSpPr>
          <p:cNvPr id="36867"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7E91DEF7-8BEB-46E9-B903-63C3B3DC4E37}" type="slidenum">
              <a:rPr lang="en-US" sz="1200">
                <a:cs typeface="Arial" charset="0"/>
              </a:rPr>
              <a:pPr algn="r" eaLnBrk="1" hangingPunct="1"/>
              <a:t>22</a:t>
            </a:fld>
            <a:endParaRPr lang="en-US" sz="1200">
              <a:cs typeface="Arial" charset="0"/>
            </a:endParaRPr>
          </a:p>
        </p:txBody>
      </p:sp>
      <p:sp>
        <p:nvSpPr>
          <p:cNvPr id="3686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6FEE19D-C3BF-4EF8-9E49-116FE023C20E}" type="slidenum">
              <a:rPr lang="es-ES" sz="1200">
                <a:cs typeface="Arial" charset="0"/>
              </a:rPr>
              <a:pPr algn="r" eaLnBrk="1" hangingPunct="1"/>
              <a:t>22</a:t>
            </a:fld>
            <a:endParaRPr lang="es-ES" sz="1200">
              <a:cs typeface="Arial" charset="0"/>
            </a:endParaRPr>
          </a:p>
        </p:txBody>
      </p:sp>
      <p:sp>
        <p:nvSpPr>
          <p:cNvPr id="36869" name="Rectangle 2"/>
          <p:cNvSpPr>
            <a:spLocks noGrp="1" noRot="1" noChangeAspect="1" noChangeArrowheads="1" noTextEdit="1"/>
          </p:cNvSpPr>
          <p:nvPr>
            <p:ph type="sldImg"/>
          </p:nvPr>
        </p:nvSpPr>
        <p:spPr>
          <a:ln/>
        </p:spPr>
      </p:sp>
      <p:sp>
        <p:nvSpPr>
          <p:cNvPr id="36870" name="Rectangle 3"/>
          <p:cNvSpPr>
            <a:spLocks noGrp="1" noChangeArrowheads="1"/>
          </p:cNvSpPr>
          <p:nvPr>
            <p:ph type="body" idx="1"/>
          </p:nvPr>
        </p:nvSpPr>
        <p:spPr>
          <a:noFill/>
        </p:spPr>
        <p:txBody>
          <a:bodyPr/>
          <a:lstStyle/>
          <a:p>
            <a:pPr eaLnBrk="1" hangingPunct="1"/>
            <a:r>
              <a:rPr lang="es-MX" smtClean="0"/>
              <a:t>Con base en lo anterior, la Educación Intercultural Bilingüe se entiende como el conjunto de procesos pedagógicos intencionados que se orientan a la formación de personas capaces de comprender la realidad desde diversas ópticas culturales, de intervenir en los procesos de transformación social que respeten y se beneficien de la diversidad cultural. Esto supone que los educandos reconozcan su propia identidad cultural como una construcción particular y, por tanto, acepten la existencia de otras lógicas culturales igualmente válidas, intenten comprenderlas y asuman una postura ética y crítica frente a éstas y la propia. En el caso de México, esta tarea implica el reconocimiento y la dignificación de las culturas originarias, tanto para los pueblos indígenas como para la sociedad mayoritaria.</a:t>
            </a:r>
          </a:p>
          <a:p>
            <a:pPr eaLnBrk="1" hangingPunct="1"/>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384B533-0231-4215-8C49-E49843EA505D}" type="slidenum">
              <a:rPr lang="es-ES" smtClean="0"/>
              <a:pPr eaLnBrk="1" hangingPunct="1"/>
              <a:t>23</a:t>
            </a:fld>
            <a:endParaRPr lang="es-ES" smtClean="0"/>
          </a:p>
        </p:txBody>
      </p:sp>
      <p:sp>
        <p:nvSpPr>
          <p:cNvPr id="37891" name="1 Marcador de imagen de diapositiva"/>
          <p:cNvSpPr>
            <a:spLocks noGrp="1" noRot="1" noChangeAspect="1" noTextEdit="1"/>
          </p:cNvSpPr>
          <p:nvPr>
            <p:ph type="sldImg"/>
          </p:nvPr>
        </p:nvSpPr>
        <p:spPr>
          <a:ln/>
        </p:spPr>
      </p:sp>
      <p:sp>
        <p:nvSpPr>
          <p:cNvPr id="37892" name="2 Marcador de notas"/>
          <p:cNvSpPr>
            <a:spLocks noGrp="1"/>
          </p:cNvSpPr>
          <p:nvPr>
            <p:ph type="body" idx="1"/>
          </p:nvPr>
        </p:nvSpPr>
        <p:spPr>
          <a:noFill/>
        </p:spPr>
        <p:txBody>
          <a:bodyPr/>
          <a:lstStyle/>
          <a:p>
            <a:pPr eaLnBrk="1" hangingPunct="1"/>
            <a:r>
              <a:rPr lang="es-ES" smtClean="0"/>
              <a:t>Nuevas miradas de lo propio: ¿Cómo puedo verme a la luz de cómo es el otro?</a:t>
            </a:r>
          </a:p>
          <a:p>
            <a:pPr eaLnBrk="1" hangingPunct="1"/>
            <a:r>
              <a:rPr lang="es-ES" smtClean="0"/>
              <a:t>Nuevas lecturas de lo ajeno: Lo diferente, lo extraño, se aprecia mejor y se ve de otro modo cuando me acerco y lo conozco.</a:t>
            </a:r>
          </a:p>
          <a:p>
            <a:pPr eaLnBrk="1" hangingPunct="1"/>
            <a:r>
              <a:rPr lang="es-ES" smtClean="0"/>
              <a:t>Cambios en la relación de aprendizaje: Si reconocemos que no hay un conocimiento superior a los demás, que no hay una manera de hacer las cosas que por definición sea mejor que las otras, la clave de la educación intercultural es el aprendizaje entre iguales.</a:t>
            </a:r>
          </a:p>
          <a:p>
            <a:pPr eaLnBrk="1" hangingPunct="1"/>
            <a:r>
              <a:rPr lang="es-ES" smtClean="0"/>
              <a:t>De ahí la necesidad de lograr una práctica educativa transformadora, basada en modelos horizontales y colaborativos para el aprendizaje entre iguales.  Pero, atención, estos modelos tienen que lograrse entre docente y estudiantes así como entre estudiantes en el aula, también entre docentes en la escuela, y también entre docentes-alumnos y comunidad extra escolar.  Se requiere un cambio en la práctica docente de todas y todos para acomodar lo que todos podemos aprender de los demás, lo que todos podemos lograr si atendemos a la diversidad, lo que una comunidad de aprendizaje puede lograr si involucra a todos y rebasa la frontera de la escuela para incorporar lo que la comunidad puede también enseñar y aprender en y desde la escuela.</a:t>
            </a:r>
          </a:p>
        </p:txBody>
      </p:sp>
      <p:sp>
        <p:nvSpPr>
          <p:cNvPr id="37893"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6E59069-F6C9-4C86-BD72-540B951C32B7}" type="slidenum">
              <a:rPr lang="es-ES" sz="1200">
                <a:latin typeface="Calibri" pitchFamily="34" charset="0"/>
                <a:cs typeface="Arial" charset="0"/>
              </a:rPr>
              <a:pPr algn="r" eaLnBrk="1" hangingPunct="1"/>
              <a:t>23</a:t>
            </a:fld>
            <a:endParaRPr lang="es-ES" sz="1200">
              <a:latin typeface="Calibri" pitchFamily="34"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24</a:t>
            </a:fld>
            <a:endParaRPr lang="en-US"/>
          </a:p>
        </p:txBody>
      </p:sp>
    </p:spTree>
    <p:extLst>
      <p:ext uri="{BB962C8B-B14F-4D97-AF65-F5344CB8AC3E}">
        <p14:creationId xmlns:p14="http://schemas.microsoft.com/office/powerpoint/2010/main" val="2475282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25</a:t>
            </a:fld>
            <a:endParaRPr lang="en-US"/>
          </a:p>
        </p:txBody>
      </p:sp>
    </p:spTree>
    <p:extLst>
      <p:ext uri="{BB962C8B-B14F-4D97-AF65-F5344CB8AC3E}">
        <p14:creationId xmlns:p14="http://schemas.microsoft.com/office/powerpoint/2010/main" val="3567813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A156412-82B6-4F7C-85C0-0E8882AAD8C1}" type="slidenum">
              <a:rPr lang="es-ES" smtClean="0"/>
              <a:pPr eaLnBrk="1" hangingPunct="1"/>
              <a:t>4</a:t>
            </a:fld>
            <a:endParaRPr lang="es-ES" smtClean="0"/>
          </a:p>
        </p:txBody>
      </p:sp>
      <p:sp>
        <p:nvSpPr>
          <p:cNvPr id="23555" name="1 Marcador de imagen de diapositiva"/>
          <p:cNvSpPr>
            <a:spLocks noGrp="1" noRot="1" noChangeAspect="1" noTextEdit="1"/>
          </p:cNvSpPr>
          <p:nvPr>
            <p:ph type="sldImg"/>
          </p:nvPr>
        </p:nvSpPr>
        <p:spPr>
          <a:ln/>
        </p:spPr>
      </p:sp>
      <p:sp>
        <p:nvSpPr>
          <p:cNvPr id="23556"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r>
              <a:rPr lang="es-MX" smtClean="0"/>
              <a:t>Quizá sea una de esas extrañas coincidencias de la suerte que el 8 de enero de 1942 fuera a la vez el tricentenario de la muerte de una de la mayores figuras intelectuales de la historia, el científico italiano Galileo Galilei, y el día que Stephen William Hawking nació a un mundo desgarrado por la guerra y la contienda global. Pero, como señala el propio Hawking: "alrededor de otros doscientos mil bebés nacieron aquel mismo día, de modo que quizá, después de todo, no sea una coincidencia tan sorprendente".</a:t>
            </a:r>
            <a:br>
              <a:rPr lang="es-MX" smtClean="0"/>
            </a:br>
            <a:r>
              <a:rPr lang="es-MX" smtClean="0"/>
              <a:t/>
            </a:r>
            <a:br>
              <a:rPr lang="es-MX" smtClean="0"/>
            </a:br>
            <a:r>
              <a:rPr lang="es-MX" smtClean="0"/>
              <a:t>La imagen de Stephen es la del estudiante y empollón, con su uniforme gris de la escuela y su gorra. Era excéntrico y desmañado, delgado e insignificante. Su uniforme escolar siempre parecía estar hecho un lío y, según sus amigos, farfullaba antes que hablar claramente, era ese tipo de chico presente en todas las escuelas, un objeto de diversión para toda la clase, incordiado y en ocasiones intimado por los demás, respetado en secreto por algunos ,evitado por la mayoría. Parece que en la escuela sus talentos fueron objeto de ciertas discusiones: cuando tenía doce años, uno de sus amigos apostó a ser nada. Como el propio Hawking dice ahora modestamente: "ignoro si esta apuesta fue pagada alguna vez ,y si lo fue, en qué sentido lo fue".</a:t>
            </a:r>
            <a:br>
              <a:rPr lang="es-MX" smtClean="0"/>
            </a:br>
            <a:r>
              <a:rPr lang="es-MX" smtClean="0"/>
              <a:t>En el tercer año, Stephen era considerado por sus maestros como un buen estudiante, pero sólo un poco por encima de la media en la clase superior de este año.</a:t>
            </a:r>
            <a:br>
              <a:rPr lang="es-MX" smtClean="0"/>
            </a:br>
            <a:r>
              <a:rPr lang="es-MX" smtClean="0"/>
              <a:t/>
            </a:r>
            <a:br>
              <a:rPr lang="es-MX" smtClean="0"/>
            </a:br>
            <a:r>
              <a:rPr lang="es-MX" smtClean="0"/>
              <a:t>Stephen W. Hawking ocupa actualmente la cátedra Lucasian matemáticas de la Universidad de Cambridge, desempeñada en otro tiempo por Newton. </a:t>
            </a:r>
            <a:br>
              <a:rPr lang="es-MX" smtClean="0"/>
            </a:br>
            <a:r>
              <a:rPr lang="es-MX" smtClean="0"/>
              <a:t>Considerado el mayor genio del siglo XX después de Einstein, es ya una leyenda por su coraje frente a su enfermedad terrible que desde hace 25 años ha ido destruyendo inexorablemente su cuerpo, confinándolo a una silla de ruedas y privándolo de la capacidad de hablar. pero su cerebro, indemne, no ha dejado de escrutar el sentido del universo: por qué es, y por qué existe. </a:t>
            </a:r>
          </a:p>
          <a:p>
            <a:pPr eaLnBrk="1" hangingPunct="1"/>
            <a:endParaRPr lang="es-MX" smtClean="0"/>
          </a:p>
        </p:txBody>
      </p:sp>
      <p:sp>
        <p:nvSpPr>
          <p:cNvPr id="23557"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B564AAA1-1DD2-43C9-9C52-82B920DA5713}" type="slidenum">
              <a:rPr lang="es-MX" sz="1200">
                <a:cs typeface="Arial" charset="0"/>
              </a:rPr>
              <a:pPr algn="r" eaLnBrk="1" hangingPunct="1"/>
              <a:t>4</a:t>
            </a:fld>
            <a:endParaRPr lang="es-MX" sz="120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31B1E7-E68E-47EC-A0F4-0D6807BB4F8A}" type="slidenum">
              <a:rPr lang="es-ES" smtClean="0"/>
              <a:pPr eaLnBrk="1" hangingPunct="1"/>
              <a:t>5</a:t>
            </a:fld>
            <a:endParaRPr lang="es-ES" smtClean="0"/>
          </a:p>
        </p:txBody>
      </p:sp>
      <p:sp>
        <p:nvSpPr>
          <p:cNvPr id="24579" name="1 Marcador de imagen de diapositiva"/>
          <p:cNvSpPr>
            <a:spLocks noGrp="1" noRot="1" noChangeAspect="1" noTextEdit="1"/>
          </p:cNvSpPr>
          <p:nvPr>
            <p:ph type="sldImg"/>
          </p:nvPr>
        </p:nvSpPr>
        <p:spPr>
          <a:ln/>
        </p:spPr>
      </p:sp>
      <p:sp>
        <p:nvSpPr>
          <p:cNvPr id="24580"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24581"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F65F7051-3C83-434D-9DCE-BFCDE0664211}" type="slidenum">
              <a:rPr lang="es-MX" sz="1200">
                <a:cs typeface="Arial" charset="0"/>
              </a:rPr>
              <a:pPr algn="r" eaLnBrk="1" hangingPunct="1"/>
              <a:t>5</a:t>
            </a:fld>
            <a:endParaRPr lang="es-MX" sz="120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33FE8F-A19A-4BF2-84F3-EEAE1372D073}" type="slidenum">
              <a:rPr lang="es-ES" smtClean="0"/>
              <a:pPr eaLnBrk="1" hangingPunct="1"/>
              <a:t>6</a:t>
            </a:fld>
            <a:endParaRPr lang="es-ES" smtClean="0"/>
          </a:p>
        </p:txBody>
      </p:sp>
      <p:sp>
        <p:nvSpPr>
          <p:cNvPr id="25603" name="1 Marcador de imagen de diapositiva"/>
          <p:cNvSpPr>
            <a:spLocks noGrp="1" noRot="1" noChangeAspect="1" noTextEdit="1"/>
          </p:cNvSpPr>
          <p:nvPr>
            <p:ph type="sldImg"/>
          </p:nvPr>
        </p:nvSpPr>
        <p:spPr>
          <a:ln/>
        </p:spPr>
      </p:sp>
      <p:sp>
        <p:nvSpPr>
          <p:cNvPr id="25604"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25605"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FA84E8BF-2CD0-46F1-BF17-7CBEE07E11F8}" type="slidenum">
              <a:rPr lang="es-MX" sz="1200">
                <a:cs typeface="Arial" charset="0"/>
              </a:rPr>
              <a:pPr algn="r" eaLnBrk="1" hangingPunct="1"/>
              <a:t>6</a:t>
            </a:fld>
            <a:endParaRPr lang="es-MX" sz="120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4F7875-EFE6-49B6-B702-AAD88DD8530E}" type="slidenum">
              <a:rPr lang="es-ES" smtClean="0"/>
              <a:pPr eaLnBrk="1" hangingPunct="1"/>
              <a:t>7</a:t>
            </a:fld>
            <a:endParaRPr lang="es-ES" smtClean="0"/>
          </a:p>
        </p:txBody>
      </p:sp>
      <p:sp>
        <p:nvSpPr>
          <p:cNvPr id="26627" name="1 Marcador de imagen de diapositiva"/>
          <p:cNvSpPr>
            <a:spLocks noGrp="1" noRot="1" noChangeAspect="1" noTextEdit="1"/>
          </p:cNvSpPr>
          <p:nvPr>
            <p:ph type="sldImg"/>
          </p:nvPr>
        </p:nvSpPr>
        <p:spPr>
          <a:ln/>
        </p:spPr>
      </p:sp>
      <p:sp>
        <p:nvSpPr>
          <p:cNvPr id="26628"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pPr eaLnBrk="1" hangingPunct="1"/>
            <a:endParaRPr lang="es-MX" smtClean="0"/>
          </a:p>
        </p:txBody>
      </p:sp>
      <p:sp>
        <p:nvSpPr>
          <p:cNvPr id="26629"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eaLnBrk="0" hangingPunct="0">
              <a:defRPr>
                <a:solidFill>
                  <a:schemeClr val="tx1"/>
                </a:solidFill>
                <a:latin typeface="Arial" charset="0"/>
              </a:defRPr>
            </a:lvl1pPr>
            <a:lvl2pPr marL="742950" indent="-285750" defTabSz="904875" eaLnBrk="0" hangingPunct="0">
              <a:defRPr>
                <a:solidFill>
                  <a:schemeClr val="tx1"/>
                </a:solidFill>
                <a:latin typeface="Arial" charset="0"/>
              </a:defRPr>
            </a:lvl2pPr>
            <a:lvl3pPr marL="1143000" indent="-228600" defTabSz="904875" eaLnBrk="0" hangingPunct="0">
              <a:defRPr>
                <a:solidFill>
                  <a:schemeClr val="tx1"/>
                </a:solidFill>
                <a:latin typeface="Arial" charset="0"/>
              </a:defRPr>
            </a:lvl3pPr>
            <a:lvl4pPr marL="1600200" indent="-228600" defTabSz="904875" eaLnBrk="0" hangingPunct="0">
              <a:defRPr>
                <a:solidFill>
                  <a:schemeClr val="tx1"/>
                </a:solidFill>
                <a:latin typeface="Arial" charset="0"/>
              </a:defRPr>
            </a:lvl4pPr>
            <a:lvl5pPr marL="2057400" indent="-228600" defTabSz="904875" eaLnBrk="0" hangingPunct="0">
              <a:defRPr>
                <a:solidFill>
                  <a:schemeClr val="tx1"/>
                </a:solidFill>
                <a:latin typeface="Arial" charset="0"/>
              </a:defRPr>
            </a:lvl5pPr>
            <a:lvl6pPr marL="2514600" indent="-228600" defTabSz="904875" eaLnBrk="0" fontAlgn="base" hangingPunct="0">
              <a:spcBef>
                <a:spcPct val="0"/>
              </a:spcBef>
              <a:spcAft>
                <a:spcPct val="0"/>
              </a:spcAft>
              <a:defRPr>
                <a:solidFill>
                  <a:schemeClr val="tx1"/>
                </a:solidFill>
                <a:latin typeface="Arial" charset="0"/>
              </a:defRPr>
            </a:lvl6pPr>
            <a:lvl7pPr marL="2971800" indent="-228600" defTabSz="904875" eaLnBrk="0" fontAlgn="base" hangingPunct="0">
              <a:spcBef>
                <a:spcPct val="0"/>
              </a:spcBef>
              <a:spcAft>
                <a:spcPct val="0"/>
              </a:spcAft>
              <a:defRPr>
                <a:solidFill>
                  <a:schemeClr val="tx1"/>
                </a:solidFill>
                <a:latin typeface="Arial" charset="0"/>
              </a:defRPr>
            </a:lvl7pPr>
            <a:lvl8pPr marL="3429000" indent="-228600" defTabSz="904875" eaLnBrk="0" fontAlgn="base" hangingPunct="0">
              <a:spcBef>
                <a:spcPct val="0"/>
              </a:spcBef>
              <a:spcAft>
                <a:spcPct val="0"/>
              </a:spcAft>
              <a:defRPr>
                <a:solidFill>
                  <a:schemeClr val="tx1"/>
                </a:solidFill>
                <a:latin typeface="Arial" charset="0"/>
              </a:defRPr>
            </a:lvl8pPr>
            <a:lvl9pPr marL="3886200" indent="-228600" defTabSz="904875" eaLnBrk="0" fontAlgn="base" hangingPunct="0">
              <a:spcBef>
                <a:spcPct val="0"/>
              </a:spcBef>
              <a:spcAft>
                <a:spcPct val="0"/>
              </a:spcAft>
              <a:defRPr>
                <a:solidFill>
                  <a:schemeClr val="tx1"/>
                </a:solidFill>
                <a:latin typeface="Arial" charset="0"/>
              </a:defRPr>
            </a:lvl9pPr>
          </a:lstStyle>
          <a:p>
            <a:pPr algn="r" eaLnBrk="1" hangingPunct="1"/>
            <a:fld id="{2BBE8612-86C7-4230-A4A0-E32D9A404A9A}" type="slidenum">
              <a:rPr lang="es-MX" sz="1200">
                <a:cs typeface="Arial" charset="0"/>
              </a:rPr>
              <a:pPr algn="r" eaLnBrk="1" hangingPunct="1"/>
              <a:t>7</a:t>
            </a:fld>
            <a:endParaRPr lang="es-MX" sz="120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8</a:t>
            </a:fld>
            <a:endParaRPr lang="en-US"/>
          </a:p>
        </p:txBody>
      </p:sp>
    </p:spTree>
    <p:extLst>
      <p:ext uri="{BB962C8B-B14F-4D97-AF65-F5344CB8AC3E}">
        <p14:creationId xmlns:p14="http://schemas.microsoft.com/office/powerpoint/2010/main" val="375217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9</a:t>
            </a:fld>
            <a:endParaRPr lang="en-US"/>
          </a:p>
        </p:txBody>
      </p:sp>
    </p:spTree>
    <p:extLst>
      <p:ext uri="{BB962C8B-B14F-4D97-AF65-F5344CB8AC3E}">
        <p14:creationId xmlns:p14="http://schemas.microsoft.com/office/powerpoint/2010/main" val="3892692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a:p>
        </p:txBody>
      </p:sp>
      <p:sp>
        <p:nvSpPr>
          <p:cNvPr id="4" name="3 Marcador de número de diapositiva"/>
          <p:cNvSpPr>
            <a:spLocks noGrp="1"/>
          </p:cNvSpPr>
          <p:nvPr>
            <p:ph type="sldNum" sz="quarter" idx="10"/>
          </p:nvPr>
        </p:nvSpPr>
        <p:spPr/>
        <p:txBody>
          <a:bodyPr/>
          <a:lstStyle/>
          <a:p>
            <a:fld id="{6C3FF6E6-ED6C-4014-AAB0-B3C82EBB3496}" type="slidenum">
              <a:rPr lang="en-US" smtClean="0"/>
              <a:t>10</a:t>
            </a:fld>
            <a:endParaRPr lang="en-US"/>
          </a:p>
        </p:txBody>
      </p:sp>
    </p:spTree>
    <p:extLst>
      <p:ext uri="{BB962C8B-B14F-4D97-AF65-F5344CB8AC3E}">
        <p14:creationId xmlns:p14="http://schemas.microsoft.com/office/powerpoint/2010/main" val="2381118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5" name="Marcador de pie de página 4"/>
          <p:cNvSpPr>
            <a:spLocks noGrp="1"/>
          </p:cNvSpPr>
          <p:nvPr>
            <p:ph type="ftr" sz="quarter" idx="11"/>
          </p:nvPr>
        </p:nvSpPr>
        <p:spPr>
          <a:xfrm>
            <a:off x="2419026" y="6608209"/>
            <a:ext cx="3803974" cy="145016"/>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2752097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5" name="Marcador de pie de página 4"/>
          <p:cNvSpPr>
            <a:spLocks noGrp="1"/>
          </p:cNvSpPr>
          <p:nvPr>
            <p:ph type="ftr" sz="quarter" idx="11"/>
          </p:nvPr>
        </p:nvSpPr>
        <p:spPr>
          <a:xfrm>
            <a:off x="2419026" y="6608209"/>
            <a:ext cx="3803974" cy="145016"/>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3555939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5" name="Marcador de pie de página 4"/>
          <p:cNvSpPr>
            <a:spLocks noGrp="1"/>
          </p:cNvSpPr>
          <p:nvPr>
            <p:ph type="ftr" sz="quarter" idx="11"/>
          </p:nvPr>
        </p:nvSpPr>
        <p:spPr>
          <a:xfrm>
            <a:off x="2419026" y="6608209"/>
            <a:ext cx="3803974" cy="145016"/>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346683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5" name="Marcador de pie de página 4"/>
          <p:cNvSpPr>
            <a:spLocks noGrp="1"/>
          </p:cNvSpPr>
          <p:nvPr>
            <p:ph type="ftr" sz="quarter" idx="11"/>
          </p:nvPr>
        </p:nvSpPr>
        <p:spPr>
          <a:xfrm>
            <a:off x="2419026" y="6608209"/>
            <a:ext cx="3803974" cy="145016"/>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1129088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5" name="Marcador de pie de página 4"/>
          <p:cNvSpPr>
            <a:spLocks noGrp="1"/>
          </p:cNvSpPr>
          <p:nvPr>
            <p:ph type="ftr" sz="quarter" idx="11"/>
          </p:nvPr>
        </p:nvSpPr>
        <p:spPr>
          <a:xfrm>
            <a:off x="2419026" y="6608209"/>
            <a:ext cx="3803974" cy="145016"/>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216134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6" name="Marcador de pie de página 5"/>
          <p:cNvSpPr>
            <a:spLocks noGrp="1"/>
          </p:cNvSpPr>
          <p:nvPr>
            <p:ph type="ftr" sz="quarter" idx="11"/>
          </p:nvPr>
        </p:nvSpPr>
        <p:spPr>
          <a:xfrm>
            <a:off x="2419026" y="6608209"/>
            <a:ext cx="3803974" cy="145016"/>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4110935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8" name="Marcador de pie de página 7"/>
          <p:cNvSpPr>
            <a:spLocks noGrp="1"/>
          </p:cNvSpPr>
          <p:nvPr>
            <p:ph type="ftr" sz="quarter" idx="11"/>
          </p:nvPr>
        </p:nvSpPr>
        <p:spPr>
          <a:xfrm>
            <a:off x="2419026" y="6608209"/>
            <a:ext cx="3803974" cy="145016"/>
          </a:xfrm>
          <a:prstGeom prst="rect">
            <a:avLst/>
          </a:prstGeom>
        </p:spPr>
        <p:txBody>
          <a:bodyPr/>
          <a:lstStyle/>
          <a:p>
            <a:endParaRPr lang="es-ES"/>
          </a:p>
        </p:txBody>
      </p:sp>
      <p:sp>
        <p:nvSpPr>
          <p:cNvPr id="9" name="Marcador de número de diapositiva 8"/>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4006995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4" name="Marcador de pie de página 3"/>
          <p:cNvSpPr>
            <a:spLocks noGrp="1"/>
          </p:cNvSpPr>
          <p:nvPr>
            <p:ph type="ftr" sz="quarter" idx="11"/>
          </p:nvPr>
        </p:nvSpPr>
        <p:spPr>
          <a:xfrm>
            <a:off x="2419026" y="6608209"/>
            <a:ext cx="3803974" cy="145016"/>
          </a:xfrm>
          <a:prstGeom prst="rect">
            <a:avLst/>
          </a:prstGeom>
        </p:spPr>
        <p:txBody>
          <a:bodyPr/>
          <a:lstStyle/>
          <a:p>
            <a:endParaRPr lang="es-ES"/>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413317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3" name="Marcador de pie de página 2"/>
          <p:cNvSpPr>
            <a:spLocks noGrp="1"/>
          </p:cNvSpPr>
          <p:nvPr>
            <p:ph type="ftr" sz="quarter" idx="11"/>
          </p:nvPr>
        </p:nvSpPr>
        <p:spPr>
          <a:xfrm>
            <a:off x="2419026" y="6608209"/>
            <a:ext cx="3803974" cy="145016"/>
          </a:xfrm>
          <a:prstGeom prst="rect">
            <a:avLst/>
          </a:prstGeom>
        </p:spPr>
        <p:txBody>
          <a:bodyPr/>
          <a:lstStyle/>
          <a:p>
            <a:endParaRPr lang="es-ES"/>
          </a:p>
        </p:txBody>
      </p:sp>
      <p:sp>
        <p:nvSpPr>
          <p:cNvPr id="4" name="Marcador de número de diapositiva 3"/>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1762437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6" name="Marcador de pie de página 5"/>
          <p:cNvSpPr>
            <a:spLocks noGrp="1"/>
          </p:cNvSpPr>
          <p:nvPr>
            <p:ph type="ftr" sz="quarter" idx="11"/>
          </p:nvPr>
        </p:nvSpPr>
        <p:spPr>
          <a:xfrm>
            <a:off x="2419026" y="6608209"/>
            <a:ext cx="3803974" cy="145016"/>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372210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58F3805F-2AEB-2D47-9847-07320C7EE643}" type="datetimeFigureOut">
              <a:rPr lang="es-ES" smtClean="0"/>
              <a:t>07/10/2013</a:t>
            </a:fld>
            <a:endParaRPr lang="es-ES"/>
          </a:p>
        </p:txBody>
      </p:sp>
      <p:sp>
        <p:nvSpPr>
          <p:cNvPr id="6" name="Marcador de pie de página 5"/>
          <p:cNvSpPr>
            <a:spLocks noGrp="1"/>
          </p:cNvSpPr>
          <p:nvPr>
            <p:ph type="ftr" sz="quarter" idx="11"/>
          </p:nvPr>
        </p:nvSpPr>
        <p:spPr>
          <a:xfrm>
            <a:off x="2419026" y="6608209"/>
            <a:ext cx="3803974" cy="145016"/>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2B74BA-EFC4-2C4E-A609-C2E1AEBC68E9}" type="slidenum">
              <a:rPr lang="es-ES" smtClean="0"/>
              <a:t>‹Nº›</a:t>
            </a:fld>
            <a:endParaRPr lang="es-ES"/>
          </a:p>
        </p:txBody>
      </p:sp>
    </p:spTree>
    <p:extLst>
      <p:ext uri="{BB962C8B-B14F-4D97-AF65-F5344CB8AC3E}">
        <p14:creationId xmlns:p14="http://schemas.microsoft.com/office/powerpoint/2010/main" val="3524776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2717800" y="274638"/>
            <a:ext cx="5969000" cy="455612"/>
          </a:xfrm>
          <a:prstGeom prst="rect">
            <a:avLst/>
          </a:prstGeom>
        </p:spPr>
        <p:txBody>
          <a:bodyPr vert="horz" lIns="91440" tIns="45720" rIns="91440" bIns="45720" rtlCol="0" anchor="ctr">
            <a:noAutofit/>
          </a:bodyPr>
          <a:lstStyle/>
          <a:p>
            <a:r>
              <a:rPr lang="es-ES_tradnl" dirty="0" smtClean="0"/>
              <a:t>Clic para editar título</a:t>
            </a:r>
            <a:endParaRPr lang="es-ES" dirty="0"/>
          </a:p>
        </p:txBody>
      </p:sp>
      <p:sp>
        <p:nvSpPr>
          <p:cNvPr id="3" name="Marcador de texto 2"/>
          <p:cNvSpPr>
            <a:spLocks noGrp="1"/>
          </p:cNvSpPr>
          <p:nvPr>
            <p:ph type="body" idx="1"/>
          </p:nvPr>
        </p:nvSpPr>
        <p:spPr>
          <a:xfrm>
            <a:off x="197174" y="1009650"/>
            <a:ext cx="8638614" cy="51689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p:txBody>
      </p:sp>
      <p:pic>
        <p:nvPicPr>
          <p:cNvPr id="7" name="Imagen 6" descr="logo.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7174" y="145854"/>
            <a:ext cx="2221852" cy="761778"/>
          </a:xfrm>
          <a:prstGeom prst="rect">
            <a:avLst/>
          </a:prstGeom>
        </p:spPr>
      </p:pic>
      <p:pic>
        <p:nvPicPr>
          <p:cNvPr id="8" name="Imagen 7" descr="CGEIB rgb.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04815" y="6084156"/>
            <a:ext cx="705238" cy="912661"/>
          </a:xfrm>
          <a:prstGeom prst="rect">
            <a:avLst/>
          </a:prstGeom>
        </p:spPr>
      </p:pic>
      <p:cxnSp>
        <p:nvCxnSpPr>
          <p:cNvPr id="9" name="Conector recto 8"/>
          <p:cNvCxnSpPr/>
          <p:nvPr/>
        </p:nvCxnSpPr>
        <p:spPr>
          <a:xfrm>
            <a:off x="2632931" y="791609"/>
            <a:ext cx="6202857" cy="0"/>
          </a:xfrm>
          <a:prstGeom prst="line">
            <a:avLst/>
          </a:prstGeom>
          <a:ln w="19050" cmpd="sng">
            <a:solidFill>
              <a:srgbClr val="800000"/>
            </a:solidFill>
          </a:ln>
          <a:effectLst>
            <a:outerShdw blurRad="40000" dist="23000" dir="5400000" rotWithShape="0">
              <a:srgbClr val="000000">
                <a:alpha val="35000"/>
              </a:srgbClr>
            </a:outerShdw>
            <a:reflection blurRad="6350" stA="50000" endA="300" endPos="38500" dist="50800" dir="5400000" sy="-100000" algn="bl" rotWithShape="0"/>
          </a:effectLst>
        </p:spPr>
        <p:style>
          <a:lnRef idx="3">
            <a:schemeClr val="accent2"/>
          </a:lnRef>
          <a:fillRef idx="0">
            <a:schemeClr val="accent2"/>
          </a:fillRef>
          <a:effectRef idx="2">
            <a:schemeClr val="accent2"/>
          </a:effectRef>
          <a:fontRef idx="minor">
            <a:schemeClr val="tx1"/>
          </a:fontRef>
        </p:style>
      </p:cxnSp>
      <p:cxnSp>
        <p:nvCxnSpPr>
          <p:cNvPr id="10" name="Conector recto 9"/>
          <p:cNvCxnSpPr/>
          <p:nvPr/>
        </p:nvCxnSpPr>
        <p:spPr>
          <a:xfrm>
            <a:off x="197174" y="6582809"/>
            <a:ext cx="8007026" cy="0"/>
          </a:xfrm>
          <a:prstGeom prst="line">
            <a:avLst/>
          </a:prstGeom>
          <a:ln w="19050" cmpd="sng">
            <a:solidFill>
              <a:schemeClr val="tx1">
                <a:lumMod val="50000"/>
                <a:lumOff val="50000"/>
              </a:schemeClr>
            </a:solidFill>
          </a:ln>
          <a:effectLst>
            <a:outerShdw blurRad="40000" dist="23000" dir="5400000" rotWithShape="0">
              <a:srgbClr val="000000">
                <a:alpha val="35000"/>
              </a:srgbClr>
            </a:outerShdw>
            <a:reflection blurRad="6350" stA="50000" endA="300" endPos="38500" dist="50800" dir="5400000" sy="-100000" algn="bl" rotWithShape="0"/>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83753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file:///E:\VIDEO_TS\VTS_01_1.VOB"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IYAB/VTS_01_1.VOB"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Video%20Milpillas/MILPILLAS.wmv"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hyperlink" Target="Diversidad%20Slides.pptx" TargetMode="External"/><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16063"/>
            <a:ext cx="7772400" cy="1470025"/>
          </a:xfrm>
        </p:spPr>
        <p:txBody>
          <a:bodyPr/>
          <a:lstStyle/>
          <a:p>
            <a:r>
              <a:rPr lang="es-MX" sz="3600" b="1" dirty="0" smtClean="0"/>
              <a:t>“Inclusión e interculturalidad”</a:t>
            </a:r>
            <a:endParaRPr lang="es-MX" sz="3600" b="1" dirty="0"/>
          </a:p>
        </p:txBody>
      </p:sp>
      <p:sp>
        <p:nvSpPr>
          <p:cNvPr id="3" name="2 Subtítulo"/>
          <p:cNvSpPr>
            <a:spLocks noGrp="1"/>
          </p:cNvSpPr>
          <p:nvPr>
            <p:ph type="subTitle" idx="1"/>
          </p:nvPr>
        </p:nvSpPr>
        <p:spPr>
          <a:xfrm>
            <a:off x="1371600" y="3271838"/>
            <a:ext cx="6400800" cy="2571750"/>
          </a:xfrm>
        </p:spPr>
        <p:txBody>
          <a:bodyPr>
            <a:normAutofit fontScale="70000" lnSpcReduction="20000"/>
          </a:bodyPr>
          <a:lstStyle/>
          <a:p>
            <a:r>
              <a:rPr lang="es-MX" dirty="0" smtClean="0"/>
              <a:t>3er. Curso de Alta Formación en el desarrollo de políticas públicas de igualdad para una sociedad de derechos. </a:t>
            </a:r>
            <a:r>
              <a:rPr lang="es-MX" dirty="0"/>
              <a:t>CONAPRED</a:t>
            </a:r>
            <a:endParaRPr lang="en-US" dirty="0"/>
          </a:p>
          <a:p>
            <a:endParaRPr lang="es-MX" dirty="0" smtClean="0"/>
          </a:p>
          <a:p>
            <a:r>
              <a:rPr lang="es-MX" dirty="0" smtClean="0"/>
              <a:t>Mesa de trabajo: “Inclusión e interculturalidad”.</a:t>
            </a:r>
          </a:p>
          <a:p>
            <a:endParaRPr lang="es-MX" dirty="0"/>
          </a:p>
          <a:p>
            <a:r>
              <a:rPr lang="es-MX" b="1" dirty="0" smtClean="0"/>
              <a:t>Fernando I. Salmerón Castro</a:t>
            </a:r>
          </a:p>
          <a:p>
            <a:r>
              <a:rPr lang="es-MX" dirty="0" smtClean="0"/>
              <a:t>7 de octubre de 2013</a:t>
            </a:r>
          </a:p>
        </p:txBody>
      </p:sp>
    </p:spTree>
    <p:extLst>
      <p:ext uri="{BB962C8B-B14F-4D97-AF65-F5344CB8AC3E}">
        <p14:creationId xmlns:p14="http://schemas.microsoft.com/office/powerpoint/2010/main" val="2090649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6" name="Picture 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0671" y="4220592"/>
            <a:ext cx="2365375" cy="232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Elipse"/>
          <p:cNvSpPr/>
          <p:nvPr/>
        </p:nvSpPr>
        <p:spPr>
          <a:xfrm>
            <a:off x="925286" y="1251849"/>
            <a:ext cx="2264229" cy="22315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18" y="4292366"/>
            <a:ext cx="2547679" cy="250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2844" y="1300617"/>
            <a:ext cx="1956026" cy="1925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0767" y="4266745"/>
            <a:ext cx="2365375" cy="232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Elipse"/>
          <p:cNvSpPr/>
          <p:nvPr/>
        </p:nvSpPr>
        <p:spPr>
          <a:xfrm>
            <a:off x="1914298" y="1442348"/>
            <a:ext cx="185057" cy="20682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7 Elipse"/>
          <p:cNvSpPr/>
          <p:nvPr/>
        </p:nvSpPr>
        <p:spPr>
          <a:xfrm>
            <a:off x="1121459" y="1273621"/>
            <a:ext cx="163285" cy="195942"/>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8861" y="2873826"/>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3684" y="2274769"/>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6770" y="2416629"/>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6333" y="2209452"/>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4167" y="2841171"/>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6241" y="1719938"/>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7263" y="1747151"/>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6871" y="2917371"/>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4177" y="124096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519" y="214448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3602" y="219981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7620" y="3130540"/>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6532" y="3569827"/>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2486" y="3200398"/>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1388163" y="859966"/>
            <a:ext cx="1790018" cy="461665"/>
          </a:xfrm>
          <a:prstGeom prst="rect">
            <a:avLst/>
          </a:prstGeom>
          <a:noFill/>
        </p:spPr>
        <p:txBody>
          <a:bodyPr wrap="square" rtlCol="0">
            <a:spAutoFit/>
          </a:bodyPr>
          <a:lstStyle/>
          <a:p>
            <a:r>
              <a:rPr lang="es-MX" sz="2400" b="1" dirty="0" smtClean="0"/>
              <a:t>Exclusión</a:t>
            </a:r>
            <a:endParaRPr lang="en-US" sz="2400" b="1" dirty="0"/>
          </a:p>
        </p:txBody>
      </p:sp>
      <p:sp>
        <p:nvSpPr>
          <p:cNvPr id="10" name="9 CuadroTexto"/>
          <p:cNvSpPr txBox="1"/>
          <p:nvPr/>
        </p:nvSpPr>
        <p:spPr>
          <a:xfrm>
            <a:off x="6604453" y="3837737"/>
            <a:ext cx="1719943" cy="461665"/>
          </a:xfrm>
          <a:prstGeom prst="rect">
            <a:avLst/>
          </a:prstGeom>
          <a:noFill/>
        </p:spPr>
        <p:txBody>
          <a:bodyPr wrap="square" rtlCol="0">
            <a:spAutoFit/>
          </a:bodyPr>
          <a:lstStyle/>
          <a:p>
            <a:r>
              <a:rPr lang="es-MX" sz="2400" b="1" dirty="0" smtClean="0"/>
              <a:t>Inclusión</a:t>
            </a:r>
            <a:endParaRPr lang="en-US" sz="2400" b="1" dirty="0"/>
          </a:p>
        </p:txBody>
      </p:sp>
      <p:pic>
        <p:nvPicPr>
          <p:cNvPr id="1043"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83438" y="199525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07892" y="2542721"/>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5"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97901" y="2514252"/>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7" name="Picture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2030" y="1753501"/>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8" name="Picture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6780" y="2244271"/>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9"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5811" y="1753501"/>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0" name="Picture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31085" y="1570713"/>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1"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1635" y="256902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2"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42517" y="209504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3"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009" y="464343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 name="Picture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0415" y="4968418"/>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5"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1509" y="1300617"/>
            <a:ext cx="1956438" cy="1926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CuadroTexto"/>
          <p:cNvSpPr txBox="1"/>
          <p:nvPr/>
        </p:nvSpPr>
        <p:spPr>
          <a:xfrm>
            <a:off x="856458" y="3837736"/>
            <a:ext cx="2418922" cy="461665"/>
          </a:xfrm>
          <a:prstGeom prst="rect">
            <a:avLst/>
          </a:prstGeom>
          <a:noFill/>
        </p:spPr>
        <p:txBody>
          <a:bodyPr wrap="square" rtlCol="0">
            <a:spAutoFit/>
          </a:bodyPr>
          <a:lstStyle/>
          <a:p>
            <a:r>
              <a:rPr lang="es-MX" sz="2400" b="1" dirty="0" smtClean="0"/>
              <a:t>Segregación</a:t>
            </a:r>
            <a:endParaRPr lang="en-US" sz="2400" b="1" dirty="0"/>
          </a:p>
        </p:txBody>
      </p:sp>
      <p:pic>
        <p:nvPicPr>
          <p:cNvPr id="1056" name="Picture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8869" y="214448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7" name="Picture 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7681" y="2659957"/>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9" name="Picture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01798" y="2138129"/>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0" name="Picture 3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83438" y="1653251"/>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1" name="Picture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98366" y="1639192"/>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2" name="Picture 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56676" y="2138129"/>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3" name="Picture 3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18604" y="2514252"/>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4" name="Picture 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33155" y="2569029"/>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5" name="Picture 4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18635" y="2078813"/>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6" name="Picture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78141" y="5313813"/>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7" name="Picture 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7552" y="5659776"/>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8" name="Picture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4586" y="5704115"/>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9" name="Picture 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92962" y="4907866"/>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0" name="Picture 4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53966" y="6098490"/>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1" name="Picture 4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98365" y="5700941"/>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2" name="Picture 4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1503" y="5552282"/>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3" name="Picture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3648" y="4680853"/>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4" name="Picture 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21509" y="4554756"/>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5" name="Picture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58815" y="513272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6" name="Picture 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1503" y="6093390"/>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7" name="Picture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7638" y="608250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9" name="Picture 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7143" y="513272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0" name="Picture 5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9003" y="460918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1" name="Picture 5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7070" y="5794940"/>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2" name="Picture 5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6328" y="522204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3"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1746" y="4662257"/>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4" name="Picture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791" y="537126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 name="Picture 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412" y="4893240"/>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Elipse"/>
          <p:cNvSpPr/>
          <p:nvPr/>
        </p:nvSpPr>
        <p:spPr>
          <a:xfrm>
            <a:off x="1830846" y="5050176"/>
            <a:ext cx="914400" cy="914400"/>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86" name="Picture 6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34267" y="5111522"/>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7" name="Picture 6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3545" y="5277983"/>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8" name="Picture 6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15254" y="5191690"/>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9" name="Picture 6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27750" y="5483790"/>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0" name="Picture 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53088" y="5616233"/>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1" name="Picture 6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12696" y="5551715"/>
            <a:ext cx="280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13 CuadroTexto"/>
          <p:cNvSpPr txBox="1"/>
          <p:nvPr/>
        </p:nvSpPr>
        <p:spPr>
          <a:xfrm>
            <a:off x="5562053" y="838952"/>
            <a:ext cx="2195063" cy="461665"/>
          </a:xfrm>
          <a:prstGeom prst="rect">
            <a:avLst/>
          </a:prstGeom>
          <a:noFill/>
        </p:spPr>
        <p:txBody>
          <a:bodyPr wrap="square" rtlCol="0">
            <a:spAutoFit/>
          </a:bodyPr>
          <a:lstStyle/>
          <a:p>
            <a:r>
              <a:rPr lang="es-MX" sz="2400" b="1" dirty="0" smtClean="0"/>
              <a:t>Separación</a:t>
            </a:r>
            <a:endParaRPr lang="en-US" sz="2400" b="1" dirty="0"/>
          </a:p>
        </p:txBody>
      </p:sp>
      <p:pic>
        <p:nvPicPr>
          <p:cNvPr id="1092" name="Picture 6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4406" y="440870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3" name="Picture 6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37654" y="5650815"/>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4" name="Picture 7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8606" y="568234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9" name="Picture 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52072" y="5281951"/>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1" name="Picture 7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83040" y="583156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2" name="Picture 7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44067" y="5371269"/>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3" name="Picture 7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66115" y="5921033"/>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4" name="Picture 8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75945" y="5463833"/>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14 CuadroTexto"/>
          <p:cNvSpPr txBox="1"/>
          <p:nvPr/>
        </p:nvSpPr>
        <p:spPr>
          <a:xfrm>
            <a:off x="3762319" y="3606903"/>
            <a:ext cx="1715747" cy="461665"/>
          </a:xfrm>
          <a:prstGeom prst="rect">
            <a:avLst/>
          </a:prstGeom>
          <a:noFill/>
        </p:spPr>
        <p:txBody>
          <a:bodyPr wrap="square" rtlCol="0">
            <a:spAutoFit/>
          </a:bodyPr>
          <a:lstStyle/>
          <a:p>
            <a:r>
              <a:rPr lang="es-MX" sz="2400" b="1" dirty="0" smtClean="0"/>
              <a:t>Integración</a:t>
            </a:r>
            <a:endParaRPr lang="en-US" sz="2400" b="1" dirty="0"/>
          </a:p>
        </p:txBody>
      </p:sp>
      <p:pic>
        <p:nvPicPr>
          <p:cNvPr id="1105" name="Picture 8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20193" y="456110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6" name="Picture 8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23718" y="4866923"/>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8" name="Picture 8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82130" y="5768633"/>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9" name="Picture 8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44066" y="4859556"/>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0" name="Picture 8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20093" y="5086574"/>
            <a:ext cx="261937"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16 Elipse"/>
          <p:cNvSpPr/>
          <p:nvPr/>
        </p:nvSpPr>
        <p:spPr>
          <a:xfrm>
            <a:off x="4178185" y="5112996"/>
            <a:ext cx="133583" cy="220204"/>
          </a:xfrm>
          <a:prstGeom prst="ellipse">
            <a:avLst/>
          </a:prstGeom>
          <a:gradFill>
            <a:gsLst>
              <a:gs pos="87000">
                <a:srgbClr val="FF6600"/>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13" name="Picture 8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79993" y="5552282"/>
            <a:ext cx="2317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4" name="Picture 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86197" y="5466212"/>
            <a:ext cx="2317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5" name="Picture 9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66999" y="4854223"/>
            <a:ext cx="2317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2644660" y="114300"/>
            <a:ext cx="6345804" cy="523220"/>
          </a:xfrm>
          <a:prstGeom prst="rect">
            <a:avLst/>
          </a:prstGeom>
          <a:noFill/>
        </p:spPr>
        <p:txBody>
          <a:bodyPr wrap="square" rtlCol="0">
            <a:spAutoFit/>
          </a:bodyPr>
          <a:lstStyle/>
          <a:p>
            <a:r>
              <a:rPr lang="es-AR" sz="2800" b="1" dirty="0" smtClean="0"/>
              <a:t>Tratamientos sociales de la diversidad</a:t>
            </a:r>
            <a:endParaRPr lang="es-AR" sz="2800" b="1" dirty="0"/>
          </a:p>
        </p:txBody>
      </p:sp>
    </p:spTree>
    <p:extLst>
      <p:ext uri="{BB962C8B-B14F-4D97-AF65-F5344CB8AC3E}">
        <p14:creationId xmlns:p14="http://schemas.microsoft.com/office/powerpoint/2010/main" val="1921025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73" y="993188"/>
            <a:ext cx="7057198" cy="5211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0385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90799" y="195943"/>
            <a:ext cx="6281057" cy="646331"/>
          </a:xfrm>
          <a:prstGeom prst="rect">
            <a:avLst/>
          </a:prstGeom>
          <a:noFill/>
        </p:spPr>
        <p:txBody>
          <a:bodyPr wrap="square" rtlCol="0">
            <a:spAutoFit/>
          </a:bodyPr>
          <a:lstStyle/>
          <a:p>
            <a:r>
              <a:rPr lang="es-MX" sz="3600" b="1" dirty="0" smtClean="0"/>
              <a:t>Testimonios de discriminación</a:t>
            </a:r>
            <a:endParaRPr lang="en-US" sz="3600" b="1" dirty="0"/>
          </a:p>
        </p:txBody>
      </p:sp>
      <p:sp>
        <p:nvSpPr>
          <p:cNvPr id="3" name="2 CuadroTexto"/>
          <p:cNvSpPr txBox="1"/>
          <p:nvPr/>
        </p:nvSpPr>
        <p:spPr>
          <a:xfrm>
            <a:off x="1970314" y="2122714"/>
            <a:ext cx="4811486" cy="2585323"/>
          </a:xfrm>
          <a:prstGeom prst="rect">
            <a:avLst/>
          </a:prstGeom>
          <a:noFill/>
        </p:spPr>
        <p:txBody>
          <a:bodyPr wrap="square" rtlCol="0">
            <a:spAutoFit/>
          </a:bodyPr>
          <a:lstStyle/>
          <a:p>
            <a:r>
              <a:rPr lang="es-MX" b="1" dirty="0" smtClean="0"/>
              <a:t>Testimonios de personas que han sufrido discriminación. </a:t>
            </a:r>
          </a:p>
          <a:p>
            <a:endParaRPr lang="es-MX" b="1" dirty="0" smtClean="0"/>
          </a:p>
          <a:p>
            <a:pPr marL="342900" indent="-342900">
              <a:buAutoNum type="arabicPeriod"/>
            </a:pPr>
            <a:r>
              <a:rPr lang="es-MX" dirty="0" smtClean="0"/>
              <a:t>Video: (</a:t>
            </a:r>
            <a:r>
              <a:rPr lang="es-MX" b="1" i="1" dirty="0" smtClean="0"/>
              <a:t>Testimonios con valor</a:t>
            </a:r>
            <a:r>
              <a:rPr lang="es-MX" dirty="0" smtClean="0"/>
              <a:t>, minuto 8:51 al 16:54 </a:t>
            </a:r>
            <a:r>
              <a:rPr lang="es-MX" dirty="0" smtClean="0">
                <a:hlinkClick r:id="rId3" action="ppaction://hlinkfile"/>
              </a:rPr>
              <a:t>E:\VIDEO_TS\VTS_01_1.VOB</a:t>
            </a:r>
            <a:r>
              <a:rPr lang="es-MX" dirty="0" smtClean="0"/>
              <a:t>)</a:t>
            </a:r>
          </a:p>
          <a:p>
            <a:pPr marL="342900" indent="-342900">
              <a:buAutoNum type="arabicPeriod"/>
            </a:pPr>
            <a:r>
              <a:rPr lang="es-MX" dirty="0" smtClean="0"/>
              <a:t>Discusión</a:t>
            </a:r>
          </a:p>
          <a:p>
            <a:endParaRPr lang="es-MX" dirty="0" smtClean="0"/>
          </a:p>
          <a:p>
            <a:pPr marL="342900" indent="-342900">
              <a:buAutoNum type="arabicPeriod"/>
            </a:pPr>
            <a:r>
              <a:rPr lang="es-MX" dirty="0" smtClean="0"/>
              <a:t>Video: </a:t>
            </a:r>
            <a:r>
              <a:rPr lang="es-MX" b="1" i="1" dirty="0" err="1" smtClean="0"/>
              <a:t>Hiyab</a:t>
            </a:r>
            <a:r>
              <a:rPr lang="es-MX" dirty="0" smtClean="0"/>
              <a:t>, </a:t>
            </a:r>
            <a:r>
              <a:rPr lang="es-MX" dirty="0" smtClean="0">
                <a:hlinkClick r:id="rId4" action="ppaction://hlinkfile"/>
              </a:rPr>
              <a:t>HIYAB\VTS_01_1.VOB</a:t>
            </a:r>
            <a:endParaRPr lang="en-US" dirty="0" smtClean="0"/>
          </a:p>
          <a:p>
            <a:pPr marL="342900" indent="-342900">
              <a:buAutoNum type="arabicPeriod"/>
            </a:pPr>
            <a:r>
              <a:rPr lang="es-MX" dirty="0" smtClean="0"/>
              <a:t>Discusión</a:t>
            </a:r>
          </a:p>
        </p:txBody>
      </p:sp>
    </p:spTree>
    <p:extLst>
      <p:ext uri="{BB962C8B-B14F-4D97-AF65-F5344CB8AC3E}">
        <p14:creationId xmlns:p14="http://schemas.microsoft.com/office/powerpoint/2010/main" val="4201599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4294967295"/>
          </p:nvPr>
        </p:nvSpPr>
        <p:spPr>
          <a:xfrm>
            <a:off x="294968" y="3451789"/>
            <a:ext cx="6445045" cy="2841625"/>
          </a:xfrm>
        </p:spPr>
        <p:txBody>
          <a:bodyPr>
            <a:normAutofit lnSpcReduction="10000"/>
          </a:bodyPr>
          <a:lstStyle/>
          <a:p>
            <a:pPr marL="365125" indent="-255588" eaLnBrk="1" hangingPunct="1"/>
            <a:r>
              <a:rPr lang="es-MX" sz="2100" dirty="0" smtClean="0"/>
              <a:t>Es el conjunto de estrategias, planes, programas y acciones del sistema educativo para responder a las características de aquellos alumnos y alumnas que presentan necesidades educativas especiales en el terreno educativo. Es decir, la mayoría. </a:t>
            </a:r>
          </a:p>
          <a:p>
            <a:pPr marL="365125" indent="-255588" eaLnBrk="1" hangingPunct="1"/>
            <a:r>
              <a:rPr lang="es-MX" sz="2100" dirty="0" smtClean="0"/>
              <a:t>Estrategias: Especialización, incorporación, integración e inclusión. </a:t>
            </a:r>
          </a:p>
          <a:p>
            <a:pPr marL="365125" indent="-255588" eaLnBrk="1" hangingPunct="1"/>
            <a:r>
              <a:rPr lang="es-MX" sz="2100" dirty="0" smtClean="0"/>
              <a:t>Guía de Acción contra la Discriminación. ICI: Institución comprometida con la igualdad.</a:t>
            </a:r>
          </a:p>
        </p:txBody>
      </p:sp>
      <p:sp>
        <p:nvSpPr>
          <p:cNvPr id="9219" name="Text Box 4"/>
          <p:cNvSpPr txBox="1">
            <a:spLocks noChangeArrowheads="1"/>
          </p:cNvSpPr>
          <p:nvPr/>
        </p:nvSpPr>
        <p:spPr bwMode="auto">
          <a:xfrm>
            <a:off x="1799048" y="188913"/>
            <a:ext cx="71516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600" dirty="0"/>
              <a:t>Atención a la Diversidad</a:t>
            </a:r>
          </a:p>
        </p:txBody>
      </p:sp>
      <p:pic>
        <p:nvPicPr>
          <p:cNvPr id="9220" name="Picture 6" descr="http://3.bp.blogspot.com/_wEX6SbCV1YI/TKAcakoEukI/AAAAAAAAACE/SxhKjPSJpRk/s1600/educacion_especi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154" y="830263"/>
            <a:ext cx="37465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7504" y="3230563"/>
            <a:ext cx="2084790" cy="2557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064588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4294967295"/>
          </p:nvPr>
        </p:nvSpPr>
        <p:spPr>
          <a:xfrm>
            <a:off x="107950" y="1196975"/>
            <a:ext cx="8856663" cy="5141913"/>
          </a:xfrm>
        </p:spPr>
        <p:txBody>
          <a:bodyPr/>
          <a:lstStyle/>
          <a:p>
            <a:pPr marL="365125" indent="-255588" eaLnBrk="1" hangingPunct="1"/>
            <a:r>
              <a:rPr lang="es-MX" sz="2100" dirty="0" smtClean="0"/>
              <a:t>Énfasis en los esfuerzos para eliminar todas las formas en las que se apoyan los procesos de exclusión.</a:t>
            </a:r>
          </a:p>
          <a:p>
            <a:pPr marL="365125" indent="-255588" eaLnBrk="1" hangingPunct="1"/>
            <a:r>
              <a:rPr lang="es-MX" sz="2100" dirty="0" smtClean="0"/>
              <a:t>Colaboración de todos que se proyecta en términos de valores que trascienden al aula y al centro.</a:t>
            </a:r>
          </a:p>
          <a:p>
            <a:pPr marL="365125" indent="-255588" eaLnBrk="1" hangingPunct="1"/>
            <a:r>
              <a:rPr lang="es-MX" sz="2100" dirty="0" smtClean="0"/>
              <a:t>Incremento de la participación de los alumnos por su pertenencia a los distintos agrupamientos que se establecen para dar respuesta a la diversidad. </a:t>
            </a:r>
          </a:p>
        </p:txBody>
      </p:sp>
      <p:sp>
        <p:nvSpPr>
          <p:cNvPr id="10243" name="Text Box 4"/>
          <p:cNvSpPr txBox="1">
            <a:spLocks noChangeArrowheads="1"/>
          </p:cNvSpPr>
          <p:nvPr/>
        </p:nvSpPr>
        <p:spPr bwMode="auto">
          <a:xfrm>
            <a:off x="2671763" y="206375"/>
            <a:ext cx="614997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200" b="1" dirty="0">
                <a:latin typeface="+mj-lt"/>
              </a:rPr>
              <a:t>Tres procesos hacia la inclusión</a:t>
            </a:r>
          </a:p>
        </p:txBody>
      </p:sp>
      <p:sp>
        <p:nvSpPr>
          <p:cNvPr id="10244" name="AutoShape 6" descr="data:image/jpg;base64,/9j/4AAQSkZJRgABAQAAAQABAAD/2wCEAAkGBhQREBQTExQSFRUUFxQVFRgYFRUWGBYYGBQVFBgYFxUdHSYeFxwkHBUUHzAgJCcpLCwsFx4xNTAqNSYsLCkBCQoKDgwOGg8PGikcHB01KTUqKSopLCkpKSwsLCksKSksKSwpKSwpLC8pKSwpKSksKSwpLiwsKSkpLCksKSkpKf/AABEIAHAAkAMBIgACEQEDEQH/xAAcAAACAgMBAQAAAAAAAAAAAAAFBgMEAQIHCAD/xAA5EAABAgQDBgQEBAYDAQAAAAABAAIDBBEhBRIxBiJBUWFxEzKBkRShscEHUtHwQmKCkuHxM0OyI//EABoBAAMBAQEBAAAAAAAAAAAAAAIDBAEFAAb/xAAmEQADAAICAgEDBQEAAAAAAAAAAQIDESExBBJBIjJREyNxkeEF/9oADAMBAAIRAxEAPwClEnwwa/VAZucc+pqQDYDiVq6Lmr8+ZWog6V7dlG6KUikYA15V9+i0MIgjpU+pRLwNOA/dgstl7ucdNB915M3RU+HLqHgLfqVJDlaAk0sanudBTjQfUq6ZchoHGuYjp191OZSrWjrmK9s9oqSc6+FvMNDWnfonzA8bEdt7PGo5pIhy2Z2alALAdeCmlojocQuBoQQs3o9o6Qw3KmYUIksWY5ocSASBZWm4pD/OEe0YFoblIHbw9VQhYjD/ADt91K2eYXCjm8eK3Zmgk0rLyqzJpv5h7hZiTIpqPcL3se0U5x++y9N6vsCocIx+HMOiNZWsMkaEWBy190sbcY45kSFDhm7qknkNPsVZwKaZJy8SPGs6I/T+I0FBQe6H35K58dPF7vt9DoHLIchmC4mY8FsQsLM1aA8uBCvZkxMjqXL0zhQcvmTThRRugFooTVaBt+yU0G+GE5WJU1dfT90RGAW1cSOBp3QWXdWwRICtBw4+6BhrkvwoYpxc95vwAboFajypJyt1Hm6dKreTl/LTuft7BFpGXrcC2n+Sh2H6giVkSTQA61UsTZ516d034bJgDS5UM3VsWgGor87Lz2CJb4D2tpcEGir5Yn5imLaLEmQ4Zz2y5T13tFzyNtNFJOVwHSgWqKroGrmew/iOKul4eZziSbNFrlLEfaGO4h3iOZXTfyjXTSigj4s+LUvNctQ3hwUuB4e2K057tB0VUQondCap29SEn7VR4TQHgF1qk8idbdiiMjjjowJzABpo4mtANQVmDhECxLM1BlAcS4U7LE1Ki0OGxjA5wJAFAaJF5I1wtFGOKT+roKSWENjRvFL6thtrpTNSpGui2mZl8R73EChNmm4AtT6cESMj4WWG07paM/W36rIlVBvde3f4HVbutS+J6KTMaii17dSpm49F5n+5WfggeHyW/wAAmfq0D6I5hDYMtc1zwWIkTVWZB8MglzCQ2gABprqSeK1nZdoO5WnI6j9VZvkXUfJHJvOYJhkGF2vZUcJgAouxuXRDR6EG8Ph0+iOS7gLGgSbFnocP/le+v5W1+gU7Z6GKEQ4rSa0zVvSxoalYp+Qm10P8tEFLKCPibQaBjnu/lAt6lDdnp7xGWGgPv1Qk4fHjPd4sTIDWgY5zQ3sBqevVH2A1yLP4mYgRGy5cviNYaGhIAtqLcEkxYfodU5fidh3hxJZwJNWFhJ1OUg3/ALkrRYNbhU419JLk+4oZ620Na9Ci+Fz+Td4G/SqGTMCl1mBBDrc0dR7LQM16vY5CYNAtoDC57Qf0sgeHYc90Rga6Jr5Sag+ieMMwsPa9ujg3Q9HCqiuFD0XY790EpaVoNa/pwVhzKLaVl3O8jXOGlgSiDcGiuHkI72Ujlt7SNWo4KEFylabonB2YdQEuaPcq2zZoUu8nsKI1gt/BjyT+TksGTY0EBov81BOSFaHQ6V1CstdU9FOX1WpvYW+OQbIEtNCKfdHYADgkMbQv8Xe8oceAFBVNkvGpcGxun3DSAi1Qfl8ChudmLMxOpqVfm5QMh0DQABZV8HnwrOKx/EBa0ivEodvWhvr8mdm4ga6yMzJDTySphsGIHjK0CmpJp6o/iMcPhubYvpfk3qTwWJM89Ch+KYBEv1MQf+Ukw7WIp2NkX2qmDNxGMhExBB3R/MXAEu9afJaHBojGgRWlp4Hmuhi4STIMm6baB5aDxB9lG2VDam1dVZfBY3W1ViXlHRHANBNbDmT2TtCBp2NwxzmOiaA2BPS5+yZoMn4cwxxIuDX+n/BCsYdgr5SCyC8ULRfkSbmh46qwYDXEFwuNDfQ8FBkjdbK8eT14J8PmDBIe0HKfO3mOnUfZGcYmH/DOiS9HPoCy1a+nNCK8lYw+b8MkHyON+h5jpzRxwBT3yCcJ2kmSQ55hFjnZcjgWvZb6JvbEPAbvAgggr5zdd0EWLdN5aQYJBBG603c3W/PoU1vb4AiddnGWNoqGJ4iYQa5tDfQ8lZxKfbBZfU6DiUoTM06Ian/Q5KLDjbe30U5LSWl2RzO+9ziG1cSSAKC/JEMHxzJ/84hoB5T05IVGaetVCWk63+qvcqlolm3L2dIwuZFzXtRW5SYGc0Jp91zvCJlzHUDiByKZmzjg4BRXGno+h/5uSKnT7G6SMZ9Q11L60JoO2ir7dH4TDvChnfjuo41q4tAzONdeQ/qKr4Zj7pdrzlzGlhol7GccfNxQ+JwGVreDRqaJuGfZkPn/ALdOV0yXY45KRjrTL7FMeLTPjMLtbVQSShBoa0aIzPS2SWc4caJVZP3OQ8bWPC/4EkwS57ibAHXsn38J8IEeaESm5A3+7tG19an0SNPHUVoNf9rtH4OYV4WHNiHzR3Of/SDlb9D7ldGno4qHWblGxW5XtBH70KWp/Zl7bwzmHI+b/KaXOUD3pTlMMSTBcDvAg9VIAmuKQdR73VV8q38rfZLch7B2GTmXccd0+Xp07ckUIULpJh/hCnaESRp5hxKb8SIX9bdAooTK3UdFel2il0yVrgU+WQEjkmPBNiviBmduhCoRYCK01Tvh+MhsOx4Jea3PRT42KclciptHsr8M4Fjs3fh6q/gMUOpUKfEZrxa1Q7BY++W0oQVLVe07faOrl8dePUuemPYw2G9oNuqRMRk/CmCwixNuyesIiBzOoQParDCTnGoUXh5qWVpsj8ytytkcuwZhRFcclnmRiFo0aHHsChGFPrrwCNzWKMjyzoYqDcEc7Fey+6yTr8mVkmcfJzfE3EtY4aPqPW32XprBJMQJaDCH/XDht9Q0V+dV512TlxMPZAdr40P5RBX5VXpEuXcfPJzUbueqseLSpuacrlblyicFgRRnsXEMDdeS4EgUArauWpNj9ErN/EU+NlfBLWUvU1fXjTQEfuq22/2fixssSHVzWto5orUXJzAcdfklOW2XmjDziDELRpcV9Gm6NJerr5+AM25lep0iXxaJGY2JBZDc00qDEGfrpYU6oqD2SfsVEaINGCG6KC4xARleL2F9Rb0U8vjQhTmR8WOxsQkCHGYKV0BZFBsK/Vc/HmdNp/BZjxvJO9HB4LalXSBS6GsvYEq1BsaXV8skZnwqmw+yM4dELRRyG51PKVzamiHLPtIzDbithCDELn0A4orjOzzoTGTDAajzgclnA4TS8Ei6e6gQzmAIovmfK8useRTK/wBO7lzLJjSFLBcQBAykXUmJxCTlPEJfjtMCO7LUMJqOlUYmJ1rmsPFXxjX3fLOR5NqsffRVk5BwcKK6+TDXVb6reb8gc3dcNVFBmw5ltOJVKXP5Offke860L+yEk5mPQYYs0xM/pkc5ehC5ck2YkmuxOBM2AZDitdXnkIafmugz20sNnl3j0091dX0fcPxfWloJTU22G0ucQAEHk9pGxS6lA1qUscxzOTnfem60adlUwZzorsjNXkCykeR1aldDE9Wp/s6hAihwDhoRULWPKFzmuD3NympA0cORHFYk4Hhsaz8oA+SnLwBeypM3zwVImFQy4vDQ15/iAoSeZ5ofheHTGd3xT4MZooYe4AQampuLeiNMiBwqCCDxBBC2olrFKba+Q5yVK9Uf/9k="/>
          <p:cNvSpPr>
            <a:spLocks noChangeAspect="1" noChangeArrowheads="1"/>
          </p:cNvSpPr>
          <p:nvPr/>
        </p:nvSpPr>
        <p:spPr bwMode="auto">
          <a:xfrm>
            <a:off x="63500" y="-520700"/>
            <a:ext cx="137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10245" name="Picture 10" descr="http://images03.olx-st.com/ui/7/33/58/1284782786_120402558_2-Estimulacion-Temprana-y-Educacion-Especial-Infantil-Mexico-Ciudad-de-128478278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4005263"/>
            <a:ext cx="2520950"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4292600"/>
            <a:ext cx="2905125" cy="207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4508500"/>
            <a:ext cx="27813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3483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819" y="948690"/>
            <a:ext cx="8043025" cy="5632311"/>
          </a:xfrm>
          <a:prstGeom prst="rect">
            <a:avLst/>
          </a:prstGeom>
          <a:noFill/>
        </p:spPr>
        <p:txBody>
          <a:bodyPr wrap="square" rtlCol="0">
            <a:spAutoFit/>
          </a:bodyPr>
          <a:lstStyle/>
          <a:p>
            <a:pPr marL="285750" indent="-285750">
              <a:buFont typeface="Arial" pitchFamily="34" charset="0"/>
              <a:buChar char="•"/>
            </a:pPr>
            <a:r>
              <a:rPr lang="es-MX" dirty="0" smtClean="0"/>
              <a:t>El </a:t>
            </a:r>
            <a:r>
              <a:rPr lang="es-MX" dirty="0"/>
              <a:t>concepto de inclusión ha evolucionado hacia la idea que todos los niños, las niñas y los jóvenes deberían tener </a:t>
            </a:r>
            <a:r>
              <a:rPr lang="es-MX" b="1" dirty="0"/>
              <a:t>condiciones y oportunidades equivalentes</a:t>
            </a:r>
            <a:r>
              <a:rPr lang="es-MX" dirty="0"/>
              <a:t> de aprendizaje en diferentes tipos de escuelas independientemente de sus antecedentes sociales y culturales así como de sus diferencias en las habilidades y capacidades.</a:t>
            </a:r>
          </a:p>
          <a:p>
            <a:pPr marL="285750" indent="-285750">
              <a:buFont typeface="Arial" pitchFamily="34" charset="0"/>
              <a:buChar char="•"/>
            </a:pPr>
            <a:r>
              <a:rPr lang="es-MX" dirty="0"/>
              <a:t>Se trata de </a:t>
            </a:r>
            <a:r>
              <a:rPr lang="es-MX" b="1" dirty="0"/>
              <a:t>generar ambientes inclusivos </a:t>
            </a:r>
            <a:r>
              <a:rPr lang="es-MX" dirty="0"/>
              <a:t>en todas las escuelas por medio de la provisión de un conjunto complementario de ofertas que forman parte de una red escolar integrada y mediante la articulación con otras prestaciones sociales.</a:t>
            </a:r>
          </a:p>
          <a:p>
            <a:pPr marL="285750" indent="-285750">
              <a:buFont typeface="Arial" pitchFamily="34" charset="0"/>
              <a:buChar char="•"/>
            </a:pPr>
            <a:r>
              <a:rPr lang="es-MX" dirty="0"/>
              <a:t>La naturaleza del concepto no surge del resultado de sumar categorías de alumnos priorizados (una supuesta lista sin fin). En cambio, se trata de </a:t>
            </a:r>
            <a:r>
              <a:rPr lang="es-MX" b="1" dirty="0"/>
              <a:t>brindar oportunidades de aprendizaje efectivo a todos</a:t>
            </a:r>
            <a:r>
              <a:rPr lang="es-MX" dirty="0"/>
              <a:t> los niños, las niñas y los jóvenes respetando y protegiendo su unicidad, y ambientando </a:t>
            </a:r>
            <a:r>
              <a:rPr lang="es-MX" b="1" dirty="0"/>
              <a:t>respuestas curriculares y pedagógicas que tomen en cuenta la diversidad de situaciones, contextos y perfiles</a:t>
            </a:r>
            <a:r>
              <a:rPr lang="es-MX" dirty="0" smtClean="0"/>
              <a:t>.</a:t>
            </a:r>
          </a:p>
          <a:p>
            <a:endParaRPr lang="es-MX" b="1" dirty="0"/>
          </a:p>
          <a:p>
            <a:r>
              <a:rPr lang="es-MX" b="1" dirty="0" smtClean="0"/>
              <a:t>UNESCO</a:t>
            </a:r>
            <a:r>
              <a:rPr lang="es-MX" dirty="0" smtClean="0"/>
              <a:t> </a:t>
            </a:r>
            <a:r>
              <a:rPr lang="es-MX" dirty="0"/>
              <a:t>define inclusión como “un proceso de abordaje y respuesta a la diversidad en las necesidades de todos los alumnos a través de la creciente participación en el aprendizaje, las culturas y las comunidades, y de la reducción de la exclusión dentro y desde la educación”.</a:t>
            </a:r>
          </a:p>
          <a:p>
            <a:endParaRPr lang="es-MX" dirty="0"/>
          </a:p>
        </p:txBody>
      </p:sp>
      <p:sp>
        <p:nvSpPr>
          <p:cNvPr id="2" name="1 Rectángulo"/>
          <p:cNvSpPr/>
          <p:nvPr/>
        </p:nvSpPr>
        <p:spPr>
          <a:xfrm>
            <a:off x="3545972" y="63668"/>
            <a:ext cx="3992503" cy="646331"/>
          </a:xfrm>
          <a:prstGeom prst="rect">
            <a:avLst/>
          </a:prstGeom>
        </p:spPr>
        <p:txBody>
          <a:bodyPr wrap="none">
            <a:spAutoFit/>
          </a:bodyPr>
          <a:lstStyle/>
          <a:p>
            <a:r>
              <a:rPr lang="es-AR" sz="3600" b="1" dirty="0"/>
              <a:t>Inclusión educativa.</a:t>
            </a:r>
          </a:p>
        </p:txBody>
      </p:sp>
    </p:spTree>
    <p:extLst>
      <p:ext uri="{BB962C8B-B14F-4D97-AF65-F5344CB8AC3E}">
        <p14:creationId xmlns:p14="http://schemas.microsoft.com/office/powerpoint/2010/main" val="674773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4294967295"/>
          </p:nvPr>
        </p:nvSpPr>
        <p:spPr>
          <a:xfrm>
            <a:off x="2627313" y="839789"/>
            <a:ext cx="6516687" cy="2874962"/>
          </a:xfrm>
        </p:spPr>
        <p:txBody>
          <a:bodyPr/>
          <a:lstStyle/>
          <a:p>
            <a:pPr marL="365125" indent="-255588"/>
            <a:r>
              <a:rPr lang="es-MX" sz="2100" dirty="0"/>
              <a:t>Es un principio básico en la atención a la diversidad.</a:t>
            </a:r>
          </a:p>
          <a:p>
            <a:pPr marL="365125" indent="-255588"/>
            <a:r>
              <a:rPr lang="es-MX" sz="2100" dirty="0"/>
              <a:t>Esto quiere decir, en primer término, igualdad de derechos y oportunidades de acceso a una educación de calidad para todos los ciudadanos como medio fundamental para la construcción de sociedades plurales cada vez más justas. </a:t>
            </a:r>
          </a:p>
          <a:p>
            <a:pPr marL="365125" indent="-255588"/>
            <a:r>
              <a:rPr lang="es-MX" sz="2100" dirty="0"/>
              <a:t>El concepto de equidad, de acuerdo al diccionario de la Lengua Española, significa "trato justo y proporcional“.</a:t>
            </a:r>
          </a:p>
          <a:p>
            <a:pPr marL="365125" indent="-255588" eaLnBrk="1" hangingPunct="1"/>
            <a:endParaRPr lang="es-MX" sz="2100" dirty="0" smtClean="0"/>
          </a:p>
        </p:txBody>
      </p:sp>
      <p:sp>
        <p:nvSpPr>
          <p:cNvPr id="11267" name="Text Box 4"/>
          <p:cNvSpPr txBox="1">
            <a:spLocks noChangeArrowheads="1"/>
          </p:cNvSpPr>
          <p:nvPr/>
        </p:nvSpPr>
        <p:spPr bwMode="auto">
          <a:xfrm>
            <a:off x="4321969" y="44668"/>
            <a:ext cx="173765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600" b="1" dirty="0">
                <a:latin typeface="+mj-lt"/>
              </a:rPr>
              <a:t>Equidad</a:t>
            </a:r>
          </a:p>
        </p:txBody>
      </p:sp>
      <p:pic>
        <p:nvPicPr>
          <p:cNvPr id="11268" name="Picture 6" descr="http://t2.gstatic.com/images?q=tbn:ANd9GcSmbaZHeyswnbb5c3t-nnyN2f-uGEWJiviga9NDXt6BLw_bDycuitynUR5r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084262"/>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AutoShape 8" descr="data:image/jpg;base64,/9j/4AAQSkZJRgABAQAAAQABAAD/2wCEAAkGBhAQDw8UDxAVEBQQFhQVFBQVFBUXFRQUFRQXFRcUGBQXHCYgGBkjGhQUHy8gIycpLSwtFR4xNTAqNSYrLCkBCQoKDgwOGg8PGikgHCQsLCwsLiwpKSkpLCkpKS0sLCkpLCwpKTUsKSwpKSksKSkpKSwpKSkpKSkpLCkpLCksKf/AABEIAPAA0gMBIgACEQEDEQH/xAAcAAABBQEBAQAAAAAAAAAAAAAAAQIDBQYEBwj/xABIEAABAwEEBgYGBQkIAwEAAAABAAIDEQQFEiEGBzFBUYETImFxkbEjQlJyodEyYnOSwRQVJTVTgsLh8BYkM4OTorLSRGPxCP/EABoBAAIDAQEAAAAAAAAAAAAAAAACAQMEBQb/xAAtEQACAwABAgQEBQUAAAAAAAAAAQIDETEEEhMhIkEyM0KBFENRcZEjYaGx0f/aAAwDAQACEQMRAD8A8bQhC9yZgSIQoAEiElVW5EipKpCUhKzzswnBapKptUlVllcTg6qKplUVVDvGwdVFU2qKpfHDB9UVTKoqmV4YSVS1UdUtVojcLhJVKmVSgrTCzSMHJU2qVaVIUVKkQnAVCEKQBCEIAEiEIAEiEhKqlLCQJTSUEppKxWW4MkKSmkpCU2q59lwyQtUlUiFklYNgtVptFbLYp2SQzu6OaQ+jeaU7ADTI7e/4LMK7ufQ222oYooSGb5JCGM78TtvJJGbb8lpD4PSdCNX8DGEWtrHuq/Igk1BNHV9nBhoO0rB6wrsjs9rLYyDWriAAKAuOEEDs8l6tq+ua1RwvbLa2TuZQN6J4cWAg9V7nfSbUDLvWV051fslt0z2W2CKSTC50UjiCHFornU0BIrnxV0ta7UitNbrPK6paq/vjQW3WUYpIcbP2kZD2eLdiz6ocnHktTT4FqlBTUKyNgYSApwKiBTgVrruFaJQUoKjBTgV0a7dFaHpU0FKtkZaIKlSJVaAIQhACIQkKSTAQlNJSkphKxW2YMkBKaSglXuhlus0dpw2uFszJRhGJuLA+vVdThXI9/YuVZZrHKBIvYXXpo5GS2aKLGwlrw2zvoHDJwFRxquO1aRaNerZMXdEW/iFmcd90Hd/Y8qXbdFyWi1yBlnjdI48BkO0ncFrrTf8AcLTWO7nPPAveG+BcuG89YszozFZI2WKL2YhRx73KtxiuX/BPc3wizZdt3XQA61EW21DMQtNY4z9bjzWc0g00tdsNJJMEY+jEzqsA4UG1UTnkkkmpO0naU1K7HxHyQKPuz2P/APP8jQLwxOAqYNp+0WV1yPBveYtIPUi2e6rLUZa3Mts7Rk18eZ+s2pb/ABLGaX2x0tvtT37XSHjsGQ29gCH8CBfEdGj+nFssR9HIXs3xv6zSOexakC6r44WC1O7gx7vI+a82S1UKbXk/NEuK5RoL80HttkcccLnt3SRguaRxqNnNU8d3zONGxPceAY4n4BW90aeW+ygCOclo2Nf1gO6uY8Vewa47c3ayFx44T80y7P2I9RnINELe/wCjY5j/AJbh5rqZq/vI/wDiuHeWD8VoBrrtv7CA/uu+aksWtK1WuaOF8EOGVwa7C19abajrbqV5KyMoL3I9RiL0uqayyYJ24HUBpUHI7NncuUFS3leEk8r5Jjie81O7soBuA2U7FACtVVoYSgpQmApwK61VmiND0JAlWxMUVCRKnAakKUppKzWSxEoaSmEpSUwlce+wsSAldF2MJnip7bTu2A1JqewLmXZd4o2V9K4WkDOlC/q+RK5spaOTaTwllstALcNXudTb9I1qPiqtXelEXWgkwgCWGM1Dq1LWhpJ4HL4qkVTBAhCEEghCEAeq6ibQ7pbVHQYaNeTTMGjht4bFkNY0uK8rRVobQgZbMhtWn1GNc602kDJoYxzu3CXUHdUg8gsrrAH6StPvfgrn8r7/APSv6zOIQhUlgIQhAAtBoQ2lrD8JcImvdQe6RnkeJ7Niz60GjbKQ2x+EmkZbUGlMiTXnh/oIRDKy9IcMruDqPFeDxiHn8FygrvtLcdmifvjJicePrtPgSOSr1bGWAPBTwVGCngrp0WCNEgSpoKcF2K5aVsVCEK4gaUwlOKYSuffPB0NJTEpSLh2y1liEXdO3BZ4xShkJeTXcMminOv8AWXHFGXOAG1xAHeV13w8GZwbsjowU2ENyBWUYsb0o+xWZ3VqzqmhzwmoGXvB33VQLQWZmOx4aAnDJTcQY3NeT9xzv6qqBBAiEqEEiIQhAHpuoxrjarUAaDo2l3bRxoO6pB5LMaxR+krR3jyWn1FD+92qpoBED/vAHmszrIbS87R3hXflfcr+ozCEIVJYCEIQALQWVoZd8hLc34qEmmVWt2b9/+1Z9aC3NwWKNtACWx7dpxFz8hx8d+yqAOC6W4+lipUyMOHPY5nXHkRzXAn2acsexw9Rwd4GtF03xZwyZ1Pouo9tPZeMQHxpyQgONPBTEoWuqeMVkoKeFG0p4XconpWxyVIhbNEGFRuKe5RuXI6mRYhpSFKkXGm/MsRYXIMMjpDT0LS8V3uH0R40VeVY/4dk3VnfzwR7D97F4dyrUhJoLjkHRR4gHBs4aQd7ZWFhz8cqqjnhLHOa7a0kHvC7rud6C1NrTKN472vpt3fS8SEy+xWYuw4RKGvoN2IAnfxqEEHAhCEEghCEAelajI8VttFTkIsXMPFPCtfBZ/WYP0nPyV9qNZW3T12CHF3kPbT458gqPWef0nPy/FXflfcT6jJoQlCpHEQlSIAUBaDSFuCJjch1yDnU9SNjct1K1Nd5cqa74Mc0TaVxPaKcanYrTSaSvQ7Ot0r+2jpXU+A+CAKRWM46SyxOoKwuMZzzIdV7TT7w5KtVlc3XMkWXpmECu57es3yI58UAVwTgmpVZB+ZDJGqQKJqkauz00itjkIQulogxyjKe5RlcbqWWIQpAEFdtzxgzNLjRsdXuNK5NFRl2mg5rlPksH306j2RggiFjWZCnWpifX95zlXKSeUvc5ztriXHvJqVGoAsLnfQyjEGh8Twa9gxU8RXl2JbZ1rNZ35dTHEeORxiv3ym3HJS0RZ0qcPb1hTLtzToW1gtDQQejLX8CRiwGgO7rN3VHigCuQhCABCEIA9I1GSBtvnLjQdARzMjAB35ql1pfrObuH4q31HNBvGWuwQOPPGynNVWtX9Zzdw8yrvy/uJ9Rj0IQqRwQha3RPQ3pwJZ6iL1W7DJ213N808ISm8iLKSitZUaN2CSSdpZGXhlScjStMutuNaeC0Vv0FtUvRZxMEcUbc3etSp2DiafNbQCKCOgwxMaOxrQqq8dOrJE57C5z3A0OFmQpuzIW38NXD42ZvFlL4UY6fV/a2jLA/udn8QqWWxzWaRpewsc0gioyqDUeS9FsumljlIHSFhPttwjxzCs7TZ45mUeA9p55dhTfha5r0Mjxpx+JHld9QgTFzaYZQJG02UfnQdxqOS4QthpXo50cDHR5ticR2hj8xXsBBHNY8LDKDhLGaoyUlqHBSNUQUjV0+mYrHoQhdTRBjlGVI5RlcfqeSyI0qws7ujs0rq0MpEYy2sHWca7s8I/orgXfezsIhiBPo2AkHdI/rOpyLRyXNYxXpFLBZXyGkbHPPBrSfJdn9nrVt/J5PulCi3wgbSOWxS4JI3Vphc014Z7VbQx/3y0R5ek6ZlXZEGhc3ZvqAFUTWV8Z67HMP1gR5qzvG0YbWyQVdXopOtxwt493zUcAWWj+iEdps4kdI5ji5wFACKDv5qabV271J2n3mkeRK5YtKZrIXRMZG5jHOpk4ZOOLj28Fpbgv2W1Al0GBg9fFkTwAIz710Ko0TSjnn9zLN2RbfsZWbQS1jYGP913zoqy23FaIW4pYnMbsxbqntC9XBWZ1gT0s0bfbk+DWn/sE13SwhByWhXdKUsZJqNH6Tf9g/L99irtbX60l90firDUc6l5v+wk/5MXFreH6Tf7o8ysa+WaPqMShCFSOWmjd1flNpjjP0fpP9xu3x2c16w+RsbNga1o2bgBsCxGriAVtD94wNHOpPkFdaZWossklPWo37xp5VXT6dKupzMdr7p9pR26+nWsbsDp4o2DOtAS4upyHistekuKeZ1a1e81G/rHNW12uw/kQNKYpJchXYKdYUzHVodvmqF7qkk51JNeK50pOT1mqKSWIar7RvSV9meGvJdE49YbcP1m/JUKWqIzcHqJlFSWM9mhwyCho5sgpxBBGS8u0kun8mtD2D6J6zPdO7kajktfoZby+ytBOcRLOWTh8DTkubWRZwWWeUby5p5gOp8Cujfk61MyVbGfaYYKRqjCkam6bk0sehCF1CsY5RlSOTCuX1KHR1XPZelnjbQuFakAVJAzoBvrs5rbXboYC4zWysj5CXYK5NqfWI+kezYoNX9z0a60O2uqyP3fWdz2cirvSC/G2aMuOZ2NHE7lVTTFLvmU22Nvtidw6OJmWGNo7mtH4Lnbe0DjRs0ZPASN+a8tvG9JZ3l0jieA3DuC40PrfP0ryIXT/qz2KaFkgo9oeDuIqFndJdDTK1slnNTGwN6Pi1tcmdtNyy1z6STWcijsbN7HHLlwPcvS7rvFlogbJGcjUUO1pyqD2q3vr6hY15iOMqnvsZewaK9M6Oa0ZAsZWOlCXNbh63ZkDxzV9bbbFZo8TyGNbk0Df9VrQm31eJs9ndLgLwCG5bMTq0qdwyK81vG85LQ/HK6vAbgOACWc4dOu2HJMYytey4PTLnvDp4WyYcIcXUFamgJAr25LMaxJuvZ28Gud951P4VpbihwWWBvBjfEiv4rG6ey1thb+zjjb4jH/Ep6mT8Fby8ClLxHhfajqfnU1/YS+NWLm1wj9Ju90eZU+pH9bD7GX+FRa46/nI+4PMrCvls1fUYRCEKkc2+rqUYLQ3fVh+DgrXTOzl9ikI9RzXHuBp+KyOht5CG0gONGyjAeFSeqfHLmvRJGNe1zXirXgtcOwihXTp/qU9pis9NmnnxOGRoDqdDZfVG9zS45U4vr3hZ5aq+bE+KS3ucSA5rMBpk5rntGXaKU7ieeVXNaaeM2J6tQIQpbPZ3SPa1gxOcaABQSbPQRhEEp9p+XJo+a6dNOtY2iubJMVN+GlCeRI8VYXXYBBCyMZ4RmeLjmT4rNXvewfbBHipHhMTt4q/aeRp4LqWLspUXyY4eqxtGWCkaiWItc4HaDRK1N0yNDHIQhdXBBrlGQpXKSww4pWA7K1PutzPwBXP6mIyPUrthEUMbBlgYBzoK/wBdqwGmdsL7RhrkwDxdn5UC37ZAWimx2fIrz3TOzllsfX1g1w8KeYKo6tZWkiinzmUSEIXLNgLaavrUR0rM6Eg9laH45eSxa1OgMn94e2pzaD2Vaa5+J+PFWUvJpiWLYs2N5w9LZbXGfWjc4e9H12+S8lXr07w3GTswur3EFeTWmEse9pr1SRmKHI0WnrF6kynp+GSQXlMz6Er29zj5KO02p8r3PkcXudtcTUlRIWPXwaMN5qWdS9W02mKUDwH4VT9dApeI+zHmVHqXdS9o8q+jlp34Qp9djKXi37Mf8irV8tiP4jz1CEKksFBXoOi+kYnaI5D6Vo++Bv7+PivPVYXUKCd+fUjNCMiC4hoz3bT/AEVbVa65aiuyCmsZ6habvjngkbKMQJHeKZ1B3LF2zQR1fQytI3B9QRzFa+C6rv0ydFZoun9Ljc/MZPaBhArXJ3rfBXN3XxFaATEa4aYgQQRXZ5Fb14V/PP8Akzeuv9jKxaDTk9aSNo7C4nwoForn0fiswqOs87Xnb3Abgu23W1sMTpH1wtoDTbUmgWRvTTJ7wWwDowfWObuW4KMpoe+4bZb5excaR6QthaWRmsrhu9TtPb2LCYjWu/jvSFxJqcyd+8oCyysdstZphBQWFjeZxlkla9I0Yj9dvVd40B5rkaumznHC9mdWddvk74UPJc4XT6aJDHIQhdLBBCpoOrHI72qMHPM/AfFRFS2hpDWNA2ZnvP8AKiy9RDRkbXR639LZ2EnNgwHvb/KiZpjdJtEDZGCr4a1A2uZv8Nviszo/bnwSZtcWOydQHLg7kt9DKKAg5HYs+K2HazPLa5ajyZIt7fGhscxL4iInHMj1Cf4VRO0Ite5rD24x+K5c+nsi8zTTG6LXJn1r9ALC7pHSmobhLB9Ynb3gUCbYNA3VBnkAHsszJ/eOQ+K1tmiZCGADAxtAKbh2cT81dR08k+6flhVbas7YlZpheHRQOoaOko1vHtPgsRfLeu14FBKxjh4YT8WldWk9ukntD6tcGsJa0EHIA+ZXPPEXWWN2E+ic5jjtyd1m92x6ovs75aW1R7YlahCFQWm61L/reL7Ob/gu3XiP0hF9n5OKrNULh+doQXYaslFe9hVrrxYBbIKbOjI8Hf8AxXr5TK38aPNkJQFaQaM2p4qIXAcSD8lQlpYVS2WgMeU7i0GpaBUNOypORrxCqY9EpvW6v7r/AJK9stxSRQxtindG4lznFsbjUGgA27sIWiqElJSaKbJJrNNi6XCxtBHsr/hx5ZnZVq5ZZi6laZcGtHkM1x224p8YDrbO0Na0dWA0JwiprvzKksF0SMLvTTT1AyfEQBntC31zW52/6MsovOTphtb2Bwacn0xAhprTZtHao3Wl31fuM+SdbLslcwgNlZX1mRuLh3ZKrk0ctNOrLbD/AJX8k85pPjf4IjFtcnDpi6tlNaZPbuA4jcsKFt7w0WtMgo82h4BqA5mSq5dDpG7njvaFnlBznqRpg1GOMpbJLhcDu3jiDkQlljwuI4eS65rnczaQO8j5rnmbszqdh37F06IYS2RoQlW7CBFPHeL28D3gKBNIVVsQRdWTSFgp0kQPdktPdGlV3gAOZh7y7L4rzwhMK5NvdHgbtTPbLHfN0v8AXaP8xw/iVnF+anbHj/VPzXz8UlVildNe4eFE+hnWa7P2g/1P5qvtkV0VaXTULCCKTECoNQaDavCcR4pKqt9RMnwonr94224w9znPcSST1ZCc1UWrS+6mNLY4ZXtOdDIaEjfRebISO2TG7Eaa36WQOqIrFGBxe+Rx8MQCztomxuJwtbXc0UA5KNCRvRsw1+qlxF7WemVRIK/uFXmvEf3qy8BG4D7381z6nbpJtL7S9hMcLSwHf0slAA3PbQnx7VtNaeiYtlnMkMbumgGIV3x+s2nHIEfzWiMW6mVNrvPCF22a+rRFTo55WU3NkcB4ArjISLMXGpsWsm8Iqel6QD28/NXdl1x2gf4kLHd2S87QnU5L3F7V+h6xDrrb60B5FdTNdcH7J45D5rx1CPEl+odiPYn67Id0L/h81wWrXKDXBAeZC8uQrIykyO1G1t2syeTZGBzVHa9I55fpO8AqkBPAXQpi2K0kSOkLtpqgJAlXXqjiEYqEIWjCASFKiiWSAjITSFN0aUWYlYLq9HTOUhNVg27Sd6mbcZO9cmyodMqEK7Gj31kh0f8AreSyODG0pEK4dcX1l0XbomZnU6VjPfc1vhiICTCSgDa7Np2BbvRjVXNaWdJO8WcbmurUjjUA0VtozoKyzzNkkDZsOY9LCQO0APXo8ukJ6PC1jRQU+nH/ANldXXvJVOecGQZd5s8bbMy0xQxtz9GZA4u44sG2u9d9mJY7q20OxAA9I+R2VM8i1Za8tHrXLM94ljGNxNC6PIV4Byk/sxbMTS2eM0pn6PaO9y6UVBRzfIyNNvTtvfVTFPikjmaHnOkbH4Se0EeS8uvi4p7I8smZhO47ivebBpLNFGGyGEkChcZ4W17aVWc0qtdntgPSOswp/wC+OvItWCyuPsaYSfueMoWqt2jdla0llqYTnRrS558aUVa25me35LNhdpUJVdtuaPe74p/5oi4/FPGOhpQpwCunXdEN6idZIxvWyqoVsrQE8BdLom7lGWhdamvBGxgSpaJFvihAQlQnARCVIoAMRR0pG9CRVTjpI78qfxSflsntFMISELn21aMmPNuk9spptsntnxTCE0hc6yodMcbU/wBt3iU0zO9o+KbRFFmlWNohKMSEKtwAKoQhR2gFUVQhSoALVFUUS0VkayNAOPFOxHikATgFqrpIbAE8U4IATgF0aqsEbBKhKt8I4KCEJVaQCEIUgCEIQAiEIUNAIkITkiqlHSRhCQhPokoss6tJ0jISUUlElFklQNpHRFE+iKKh0E6R0RRPojCk8EnRtEUT6IonVBGjaJQE6iWivhSRogCUBLRLRa4VYLoAJUJVqjHCAQhCtSIFQhCkAQhCAP/Z"/>
          <p:cNvSpPr>
            <a:spLocks noChangeAspect="1" noChangeArrowheads="1"/>
          </p:cNvSpPr>
          <p:nvPr/>
        </p:nvSpPr>
        <p:spPr bwMode="auto">
          <a:xfrm>
            <a:off x="63500" y="-1108075"/>
            <a:ext cx="20002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11270" name="Picture 10" descr="http://2.bp.blogspot.com/_2yheuPkShy8/SZOyixSdsaI/AAAAAAAABNQ/kh5sIq6bKFU/s400/oie_equidad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863975"/>
            <a:ext cx="1839913"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0949" y="3714752"/>
            <a:ext cx="3467101" cy="2877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675135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idx="4294967295"/>
          </p:nvPr>
        </p:nvSpPr>
        <p:spPr>
          <a:xfrm>
            <a:off x="547688" y="1624013"/>
            <a:ext cx="7932737" cy="4424362"/>
          </a:xfrm>
        </p:spPr>
        <p:txBody>
          <a:bodyPr/>
          <a:lstStyle/>
          <a:p>
            <a:pPr marL="365125" indent="-255588" eaLnBrk="1" hangingPunct="1">
              <a:buFont typeface="Wingdings" pitchFamily="2" charset="2"/>
              <a:buChar char="Ø"/>
            </a:pPr>
            <a:r>
              <a:rPr lang="es-MX" dirty="0" smtClean="0"/>
              <a:t> </a:t>
            </a:r>
            <a:r>
              <a:rPr lang="es-MX" sz="2600" dirty="0" smtClean="0"/>
              <a:t>Valor positivo de la diversidad.</a:t>
            </a:r>
          </a:p>
          <a:p>
            <a:pPr marL="365125" indent="-255588" eaLnBrk="1" hangingPunct="1">
              <a:buFont typeface="Wingdings" pitchFamily="2" charset="2"/>
              <a:buChar char="Ø"/>
            </a:pPr>
            <a:r>
              <a:rPr lang="es-MX" sz="2600" dirty="0" smtClean="0"/>
              <a:t> Enriquecimiento en la interacción con la diversidad. </a:t>
            </a:r>
          </a:p>
          <a:p>
            <a:pPr marL="365125" indent="-255588" eaLnBrk="1" hangingPunct="1">
              <a:buFont typeface="Wingdings" pitchFamily="2" charset="2"/>
              <a:buChar char="Ø"/>
            </a:pPr>
            <a:r>
              <a:rPr lang="es-MX" sz="2600" dirty="0" smtClean="0"/>
              <a:t> No segregación de los que son diferentes. </a:t>
            </a:r>
          </a:p>
          <a:p>
            <a:pPr marL="365125" indent="-255588" eaLnBrk="1" hangingPunct="1">
              <a:buFont typeface="Wingdings" pitchFamily="2" charset="2"/>
              <a:buChar char="Ø"/>
            </a:pPr>
            <a:r>
              <a:rPr lang="es-MX" sz="2600" dirty="0" smtClean="0"/>
              <a:t> Pedagogía centrada en el alumno y su correlación con la formación y la capacitación de los docentes.</a:t>
            </a:r>
          </a:p>
          <a:p>
            <a:pPr marL="365125" indent="-255588" eaLnBrk="1" hangingPunct="1">
              <a:buFont typeface="Wingdings" pitchFamily="2" charset="2"/>
              <a:buChar char="Ø"/>
            </a:pPr>
            <a:r>
              <a:rPr lang="es-MX" sz="2600" dirty="0" smtClean="0"/>
              <a:t> Horizontalidad en la interacción personal y de saberes. </a:t>
            </a:r>
          </a:p>
        </p:txBody>
      </p:sp>
      <p:sp>
        <p:nvSpPr>
          <p:cNvPr id="13315" name="Text Box 4"/>
          <p:cNvSpPr txBox="1">
            <a:spLocks noChangeArrowheads="1"/>
          </p:cNvSpPr>
          <p:nvPr/>
        </p:nvSpPr>
        <p:spPr bwMode="auto">
          <a:xfrm>
            <a:off x="3037114" y="244253"/>
            <a:ext cx="580208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200" b="1" dirty="0">
                <a:latin typeface="+mj-lt"/>
              </a:rPr>
              <a:t>Temas centrales en la </a:t>
            </a:r>
          </a:p>
          <a:p>
            <a:pPr eaLnBrk="1" hangingPunct="1"/>
            <a:r>
              <a:rPr lang="es-ES" sz="3200" b="1" dirty="0">
                <a:latin typeface="+mj-lt"/>
              </a:rPr>
              <a:t>Atención a la Diversidad</a:t>
            </a:r>
          </a:p>
        </p:txBody>
      </p:sp>
    </p:spTree>
    <p:extLst>
      <p:ext uri="{BB962C8B-B14F-4D97-AF65-F5344CB8AC3E}">
        <p14:creationId xmlns:p14="http://schemas.microsoft.com/office/powerpoint/2010/main" val="16464825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2428875" y="188913"/>
            <a:ext cx="6257925" cy="808038"/>
          </a:xfrm>
        </p:spPr>
        <p:txBody>
          <a:bodyPr anchor="ctr"/>
          <a:lstStyle/>
          <a:p>
            <a:pPr eaLnBrk="1" hangingPunct="1"/>
            <a:r>
              <a:rPr lang="es-MX" sz="3800" b="1" dirty="0" smtClean="0"/>
              <a:t>La interculturalidad:</a:t>
            </a:r>
            <a:endParaRPr lang="en-US" sz="3800" b="1" dirty="0" smtClean="0"/>
          </a:p>
        </p:txBody>
      </p:sp>
      <p:sp>
        <p:nvSpPr>
          <p:cNvPr id="14339" name="Rectangle 3"/>
          <p:cNvSpPr>
            <a:spLocks noGrp="1" noChangeArrowheads="1"/>
          </p:cNvSpPr>
          <p:nvPr>
            <p:ph type="body" idx="4294967295"/>
          </p:nvPr>
        </p:nvSpPr>
        <p:spPr>
          <a:xfrm>
            <a:off x="457200" y="1341438"/>
            <a:ext cx="8229600" cy="5111750"/>
          </a:xfrm>
        </p:spPr>
        <p:txBody>
          <a:bodyPr/>
          <a:lstStyle/>
          <a:p>
            <a:pPr eaLnBrk="1" hangingPunct="1">
              <a:lnSpc>
                <a:spcPct val="90000"/>
              </a:lnSpc>
            </a:pPr>
            <a:r>
              <a:rPr lang="es-MX" sz="2600" smtClean="0"/>
              <a:t>Impulsa el conocimiento, el reconocimiento y la valoración de la diversidad cultural, étnica y lingüística que caracteriza a la nación. </a:t>
            </a:r>
          </a:p>
          <a:p>
            <a:pPr eaLnBrk="1" hangingPunct="1">
              <a:lnSpc>
                <a:spcPct val="90000"/>
              </a:lnSpc>
            </a:pPr>
            <a:r>
              <a:rPr lang="es-MX" sz="2600" smtClean="0"/>
              <a:t>Subraya que esta diversidad se manifiesta en distintas formas de vida y distintas visiones del mundo de quienes habitan el territorio nacional.</a:t>
            </a:r>
          </a:p>
          <a:p>
            <a:pPr eaLnBrk="1" hangingPunct="1">
              <a:lnSpc>
                <a:spcPct val="90000"/>
              </a:lnSpc>
            </a:pPr>
            <a:r>
              <a:rPr lang="es-MX" sz="2600" smtClean="0"/>
              <a:t>Señala que se trata de un ejercicio epistemológico y ético que va más allá de la colección de estampas coloridas y de la tolerancia sin compromiso.</a:t>
            </a:r>
            <a:endParaRPr lang="en-US" sz="2600" smtClean="0"/>
          </a:p>
        </p:txBody>
      </p:sp>
    </p:spTree>
    <p:extLst>
      <p:ext uri="{BB962C8B-B14F-4D97-AF65-F5344CB8AC3E}">
        <p14:creationId xmlns:p14="http://schemas.microsoft.com/office/powerpoint/2010/main" val="240637444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2843212" y="228600"/>
            <a:ext cx="6143625" cy="571500"/>
          </a:xfrm>
        </p:spPr>
        <p:txBody>
          <a:bodyPr anchor="ctr"/>
          <a:lstStyle/>
          <a:p>
            <a:pPr eaLnBrk="1" hangingPunct="1"/>
            <a:r>
              <a:rPr lang="es-MX" sz="2800" b="1" dirty="0"/>
              <a:t>L</a:t>
            </a:r>
            <a:r>
              <a:rPr lang="es-MX" sz="2800" b="1" dirty="0" smtClean="0"/>
              <a:t>a interculturalidad:</a:t>
            </a:r>
            <a:endParaRPr lang="en-US" sz="2800" b="1" dirty="0" smtClean="0"/>
          </a:p>
        </p:txBody>
      </p:sp>
      <p:sp>
        <p:nvSpPr>
          <p:cNvPr id="15363" name="Rectangle 3"/>
          <p:cNvSpPr>
            <a:spLocks noGrp="1" noChangeArrowheads="1"/>
          </p:cNvSpPr>
          <p:nvPr>
            <p:ph type="body" idx="4294967295"/>
          </p:nvPr>
        </p:nvSpPr>
        <p:spPr>
          <a:xfrm>
            <a:off x="457200" y="1828800"/>
            <a:ext cx="8229600" cy="4302125"/>
          </a:xfrm>
        </p:spPr>
        <p:txBody>
          <a:bodyPr/>
          <a:lstStyle/>
          <a:p>
            <a:pPr eaLnBrk="1" hangingPunct="1">
              <a:lnSpc>
                <a:spcPct val="90000"/>
              </a:lnSpc>
              <a:buFont typeface="Wingdings" pitchFamily="2" charset="2"/>
              <a:buChar char="Ø"/>
            </a:pPr>
            <a:r>
              <a:rPr lang="es-MX" sz="2600" dirty="0" smtClean="0"/>
              <a:t>Es marco de relaciones que privilegia el respeto y la horizontalidad;</a:t>
            </a:r>
          </a:p>
          <a:p>
            <a:pPr eaLnBrk="1" hangingPunct="1">
              <a:lnSpc>
                <a:spcPct val="90000"/>
              </a:lnSpc>
              <a:buFont typeface="Wingdings" pitchFamily="2" charset="2"/>
              <a:buChar char="Ø"/>
            </a:pPr>
            <a:r>
              <a:rPr lang="es-MX" sz="2600" dirty="0" smtClean="0"/>
              <a:t> Promueve un enfoque de las relaciones sociales que subraya el trato equitativo y respetuoso;</a:t>
            </a:r>
          </a:p>
          <a:p>
            <a:pPr eaLnBrk="1" hangingPunct="1">
              <a:lnSpc>
                <a:spcPct val="90000"/>
              </a:lnSpc>
              <a:buFont typeface="Wingdings" pitchFamily="2" charset="2"/>
              <a:buChar char="Ø"/>
            </a:pPr>
            <a:r>
              <a:rPr lang="es-MX" sz="2600" dirty="0" smtClean="0"/>
              <a:t> Constituye una tarea pedagógica que propone el fomento de una educación orientada al respeto, la equidad y la colaboración.</a:t>
            </a:r>
            <a:endParaRPr lang="en-US" sz="2600" dirty="0" smtClean="0"/>
          </a:p>
        </p:txBody>
      </p:sp>
      <p:sp>
        <p:nvSpPr>
          <p:cNvPr id="2" name="1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D337285-033B-43AC-8EB3-A0ED9E0959C2}" type="slidenum">
              <a:rPr lang="es-ES" sz="1200">
                <a:solidFill>
                  <a:schemeClr val="tx1">
                    <a:tint val="75000"/>
                  </a:schemeClr>
                </a:solidFill>
                <a:latin typeface="+mn-lt"/>
              </a:rPr>
              <a:pPr algn="r" fontAlgn="auto">
                <a:spcBef>
                  <a:spcPts val="0"/>
                </a:spcBef>
                <a:spcAft>
                  <a:spcPts val="0"/>
                </a:spcAft>
                <a:defRPr/>
              </a:pPr>
              <a:t>19</a:t>
            </a:fld>
            <a:endParaRPr lang="es-ES" sz="1200">
              <a:solidFill>
                <a:schemeClr val="tx1">
                  <a:tint val="75000"/>
                </a:schemeClr>
              </a:solidFill>
              <a:latin typeface="+mn-lt"/>
            </a:endParaRPr>
          </a:p>
        </p:txBody>
      </p:sp>
    </p:spTree>
    <p:extLst>
      <p:ext uri="{BB962C8B-B14F-4D97-AF65-F5344CB8AC3E}">
        <p14:creationId xmlns:p14="http://schemas.microsoft.com/office/powerpoint/2010/main" val="230766096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94657" y="1654628"/>
            <a:ext cx="4299858" cy="3581401"/>
          </a:xfrm>
        </p:spPr>
        <p:txBody>
          <a:bodyPr/>
          <a:lstStyle/>
          <a:p>
            <a:r>
              <a:rPr lang="es-MX" dirty="0" smtClean="0"/>
              <a:t>Presentación</a:t>
            </a:r>
          </a:p>
          <a:p>
            <a:r>
              <a:rPr lang="es-MX" dirty="0" smtClean="0"/>
              <a:t>Encuadre</a:t>
            </a:r>
          </a:p>
          <a:p>
            <a:r>
              <a:rPr lang="es-MX" dirty="0" smtClean="0"/>
              <a:t>Introducción</a:t>
            </a:r>
          </a:p>
          <a:p>
            <a:endParaRPr lang="en-US" dirty="0"/>
          </a:p>
        </p:txBody>
      </p:sp>
    </p:spTree>
    <p:extLst>
      <p:ext uri="{BB962C8B-B14F-4D97-AF65-F5344CB8AC3E}">
        <p14:creationId xmlns:p14="http://schemas.microsoft.com/office/powerpoint/2010/main" val="2888599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433483" y="216515"/>
            <a:ext cx="6531129" cy="1003300"/>
          </a:xfrm>
        </p:spPr>
        <p:txBody>
          <a:bodyPr anchor="ctr"/>
          <a:lstStyle/>
          <a:p>
            <a:pPr eaLnBrk="1" hangingPunct="1"/>
            <a:r>
              <a:rPr lang="es-MX" sz="3300" b="1" dirty="0" smtClean="0"/>
              <a:t>Tres dimensiones fundamentales de la interculturalidad:</a:t>
            </a:r>
            <a:endParaRPr lang="en-US" sz="3300" b="1" dirty="0" smtClean="0"/>
          </a:p>
        </p:txBody>
      </p:sp>
      <p:sp>
        <p:nvSpPr>
          <p:cNvPr id="16387" name="Rectangle 3"/>
          <p:cNvSpPr>
            <a:spLocks noGrp="1" noChangeArrowheads="1"/>
          </p:cNvSpPr>
          <p:nvPr>
            <p:ph type="body" idx="4294967295"/>
          </p:nvPr>
        </p:nvSpPr>
        <p:spPr>
          <a:xfrm>
            <a:off x="179388" y="1628775"/>
            <a:ext cx="6480175" cy="4800600"/>
          </a:xfrm>
        </p:spPr>
        <p:txBody>
          <a:bodyPr/>
          <a:lstStyle/>
          <a:p>
            <a:pPr eaLnBrk="1" hangingPunct="1">
              <a:lnSpc>
                <a:spcPct val="90000"/>
              </a:lnSpc>
            </a:pPr>
            <a:r>
              <a:rPr lang="es-MX" sz="2600" b="1" dirty="0" smtClean="0"/>
              <a:t>Epistemológica:</a:t>
            </a:r>
            <a:r>
              <a:rPr lang="es-MX" sz="2600" dirty="0" smtClean="0"/>
              <a:t> no existe un tipo de conocimiento único y superior, por lo tanto las distintas formas de conocimiento deben articularse y complementarse</a:t>
            </a:r>
          </a:p>
          <a:p>
            <a:pPr eaLnBrk="1" hangingPunct="1">
              <a:lnSpc>
                <a:spcPct val="90000"/>
              </a:lnSpc>
            </a:pPr>
            <a:r>
              <a:rPr lang="es-MX" sz="2600" b="1" dirty="0" smtClean="0"/>
              <a:t>Ética:</a:t>
            </a:r>
            <a:r>
              <a:rPr lang="es-MX" sz="2600" dirty="0" smtClean="0"/>
              <a:t> combate los intentos totalizadores y fomenta la autonomía como capacidad para elegir con base en creencias básicas</a:t>
            </a:r>
            <a:endParaRPr lang="es-MX" sz="2600" b="1" dirty="0" smtClean="0"/>
          </a:p>
          <a:p>
            <a:pPr eaLnBrk="1" hangingPunct="1">
              <a:lnSpc>
                <a:spcPct val="90000"/>
              </a:lnSpc>
            </a:pPr>
            <a:r>
              <a:rPr lang="es-MX" sz="2600" b="1" dirty="0" smtClean="0"/>
              <a:t>Lingüística:</a:t>
            </a:r>
            <a:r>
              <a:rPr lang="es-MX" sz="2600" dirty="0" smtClean="0"/>
              <a:t> considera a la lengua como el elemento central de la vida de un pueblo</a:t>
            </a:r>
            <a:endParaRPr lang="en-US" sz="2600" dirty="0" smtClean="0"/>
          </a:p>
        </p:txBody>
      </p:sp>
      <p:sp>
        <p:nvSpPr>
          <p:cNvPr id="2" name="1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3003D466-15C4-4F4E-A034-83371B719ED0}" type="slidenum">
              <a:rPr lang="es-ES" sz="1200">
                <a:solidFill>
                  <a:schemeClr val="tx1">
                    <a:tint val="75000"/>
                  </a:schemeClr>
                </a:solidFill>
                <a:latin typeface="+mn-lt"/>
              </a:rPr>
              <a:pPr algn="r" fontAlgn="auto">
                <a:spcBef>
                  <a:spcPts val="0"/>
                </a:spcBef>
                <a:spcAft>
                  <a:spcPts val="0"/>
                </a:spcAft>
                <a:defRPr/>
              </a:pPr>
              <a:t>20</a:t>
            </a:fld>
            <a:endParaRPr lang="es-ES" sz="1200">
              <a:solidFill>
                <a:schemeClr val="tx1">
                  <a:tint val="75000"/>
                </a:schemeClr>
              </a:solidFill>
              <a:latin typeface="+mn-lt"/>
            </a:endParaRPr>
          </a:p>
        </p:txBody>
      </p:sp>
      <p:pic>
        <p:nvPicPr>
          <p:cNvPr id="16391"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1175" y="1628775"/>
            <a:ext cx="2103438" cy="168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3500438"/>
            <a:ext cx="201612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5013325"/>
            <a:ext cx="1871662" cy="139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95782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idx="4294967295"/>
          </p:nvPr>
        </p:nvSpPr>
        <p:spPr>
          <a:xfrm>
            <a:off x="2625212" y="198438"/>
            <a:ext cx="6341807" cy="745459"/>
          </a:xfrm>
        </p:spPr>
        <p:txBody>
          <a:bodyPr anchor="ctr"/>
          <a:lstStyle/>
          <a:p>
            <a:pPr eaLnBrk="1" hangingPunct="1"/>
            <a:r>
              <a:rPr lang="es-ES" sz="2800" b="1" dirty="0" smtClean="0"/>
              <a:t>Transformación del Proceso Educativo:</a:t>
            </a:r>
          </a:p>
        </p:txBody>
      </p:sp>
      <p:sp>
        <p:nvSpPr>
          <p:cNvPr id="17411" name="Rectangle 3"/>
          <p:cNvSpPr>
            <a:spLocks noGrp="1"/>
          </p:cNvSpPr>
          <p:nvPr>
            <p:ph type="body" idx="4294967295"/>
          </p:nvPr>
        </p:nvSpPr>
        <p:spPr>
          <a:xfrm>
            <a:off x="457200" y="1916113"/>
            <a:ext cx="8229600" cy="4537075"/>
          </a:xfrm>
        </p:spPr>
        <p:txBody>
          <a:bodyPr/>
          <a:lstStyle/>
          <a:p>
            <a:pPr eaLnBrk="1" hangingPunct="1"/>
            <a:r>
              <a:rPr lang="es-ES" sz="3400" smtClean="0"/>
              <a:t>Transformar el proceso educativo con base en un enfoque intercultural: mejorar los aprendizajes de los estudiantes y la práctica docente.</a:t>
            </a:r>
          </a:p>
          <a:p>
            <a:pPr eaLnBrk="1" hangingPunct="1"/>
            <a:r>
              <a:rPr lang="es-ES" sz="3400" smtClean="0"/>
              <a:t>Transformación del trabajo en la escuela.</a:t>
            </a:r>
          </a:p>
          <a:p>
            <a:pPr eaLnBrk="1" hangingPunct="1"/>
            <a:r>
              <a:rPr lang="es-ES" sz="3400" smtClean="0"/>
              <a:t>Atención a elementos centrales de la interculturalidad.</a:t>
            </a:r>
          </a:p>
        </p:txBody>
      </p:sp>
    </p:spTree>
    <p:extLst>
      <p:ext uri="{BB962C8B-B14F-4D97-AF65-F5344CB8AC3E}">
        <p14:creationId xmlns:p14="http://schemas.microsoft.com/office/powerpoint/2010/main" val="32935338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2610464" y="117986"/>
            <a:ext cx="6415549" cy="825911"/>
          </a:xfrm>
        </p:spPr>
        <p:txBody>
          <a:bodyPr anchor="ctr"/>
          <a:lstStyle/>
          <a:p>
            <a:pPr eaLnBrk="1" hangingPunct="1"/>
            <a:r>
              <a:rPr lang="es-MX" sz="3400" b="1" dirty="0" smtClean="0"/>
              <a:t>La EIB como proceso pedagógico:</a:t>
            </a:r>
            <a:endParaRPr lang="en-US" sz="3400" b="1" dirty="0" smtClean="0"/>
          </a:p>
        </p:txBody>
      </p:sp>
      <p:sp>
        <p:nvSpPr>
          <p:cNvPr id="18435" name="Rectangle 3"/>
          <p:cNvSpPr>
            <a:spLocks noGrp="1" noChangeArrowheads="1"/>
          </p:cNvSpPr>
          <p:nvPr>
            <p:ph type="body" idx="4294967295"/>
          </p:nvPr>
        </p:nvSpPr>
        <p:spPr>
          <a:xfrm>
            <a:off x="381000" y="1600200"/>
            <a:ext cx="8305800" cy="4724400"/>
          </a:xfrm>
        </p:spPr>
        <p:txBody>
          <a:bodyPr/>
          <a:lstStyle/>
          <a:p>
            <a:pPr eaLnBrk="1" hangingPunct="1"/>
            <a:r>
              <a:rPr lang="es-MX" sz="2600" smtClean="0"/>
              <a:t>Implica un conjunto de procesos;</a:t>
            </a:r>
          </a:p>
          <a:p>
            <a:pPr eaLnBrk="1" hangingPunct="1"/>
            <a:r>
              <a:rPr lang="es-MX" sz="2600" smtClean="0"/>
              <a:t>Los procesos son intencionados;</a:t>
            </a:r>
          </a:p>
          <a:p>
            <a:pPr eaLnBrk="1" hangingPunct="1"/>
            <a:r>
              <a:rPr lang="es-MX" sz="2600" smtClean="0"/>
              <a:t>Se orientan a desarrollar capacidades de comprender la realidad desde diversas ópticas culturales, intervenir en los procesos de transformación social con respeto a la diversidad y beneficio recíproco;</a:t>
            </a:r>
          </a:p>
          <a:p>
            <a:pPr eaLnBrk="1" hangingPunct="1"/>
            <a:r>
              <a:rPr lang="es-MX" sz="2600" smtClean="0"/>
              <a:t>Implica formar en el reconocimiento de otras lógicas culturales, el intento de comprenderlas y asumir una postura ética y crítica frente a todas.</a:t>
            </a:r>
            <a:endParaRPr lang="en-US" sz="2600" smtClean="0"/>
          </a:p>
        </p:txBody>
      </p:sp>
      <p:sp>
        <p:nvSpPr>
          <p:cNvPr id="2" name="1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76075A0-4045-40B7-868A-8030CF4BD896}" type="slidenum">
              <a:rPr lang="es-ES" sz="1200">
                <a:solidFill>
                  <a:schemeClr val="tx1">
                    <a:tint val="75000"/>
                  </a:schemeClr>
                </a:solidFill>
                <a:latin typeface="+mn-lt"/>
              </a:rPr>
              <a:pPr algn="r" fontAlgn="auto">
                <a:spcBef>
                  <a:spcPts val="0"/>
                </a:spcBef>
                <a:spcAft>
                  <a:spcPts val="0"/>
                </a:spcAft>
                <a:defRPr/>
              </a:pPr>
              <a:t>22</a:t>
            </a:fld>
            <a:endParaRPr lang="es-ES" sz="1200">
              <a:solidFill>
                <a:schemeClr val="tx1">
                  <a:tint val="75000"/>
                </a:schemeClr>
              </a:solidFill>
              <a:latin typeface="+mn-lt"/>
            </a:endParaRPr>
          </a:p>
        </p:txBody>
      </p:sp>
    </p:spTree>
    <p:extLst>
      <p:ext uri="{BB962C8B-B14F-4D97-AF65-F5344CB8AC3E}">
        <p14:creationId xmlns:p14="http://schemas.microsoft.com/office/powerpoint/2010/main" val="168928685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5 Marcador de número de diapositiva"/>
          <p:cNvSpPr txBox="1">
            <a:spLocks noGrp="1"/>
          </p:cNvSpPr>
          <p:nvPr/>
        </p:nvSpPr>
        <p:spPr bwMode="auto">
          <a:xfrm>
            <a:off x="64770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D0D29C8-2E17-4DF5-AFCF-7C73CE970453}" type="slidenum">
              <a:rPr lang="en-US" sz="1400">
                <a:cs typeface="Arial" charset="0"/>
              </a:rPr>
              <a:pPr algn="r" eaLnBrk="1" hangingPunct="1"/>
              <a:t>23</a:t>
            </a:fld>
            <a:endParaRPr lang="en-US" sz="1400">
              <a:cs typeface="Arial" charset="0"/>
            </a:endParaRPr>
          </a:p>
        </p:txBody>
      </p:sp>
      <p:sp>
        <p:nvSpPr>
          <p:cNvPr id="19459" name="Rectangle 2"/>
          <p:cNvSpPr>
            <a:spLocks noGrp="1" noChangeArrowheads="1"/>
          </p:cNvSpPr>
          <p:nvPr>
            <p:ph type="title" idx="4294967295"/>
          </p:nvPr>
        </p:nvSpPr>
        <p:spPr>
          <a:xfrm>
            <a:off x="2600326" y="242888"/>
            <a:ext cx="6229350" cy="955675"/>
          </a:xfrm>
        </p:spPr>
        <p:txBody>
          <a:bodyPr anchor="ctr"/>
          <a:lstStyle/>
          <a:p>
            <a:pPr eaLnBrk="1" hangingPunct="1"/>
            <a:r>
              <a:rPr lang="es-MX" sz="3400" b="1" dirty="0" smtClean="0"/>
              <a:t>Educación para la interculturalidad entraña:</a:t>
            </a:r>
            <a:endParaRPr lang="en-US" sz="3400" b="1" dirty="0" smtClean="0"/>
          </a:p>
        </p:txBody>
      </p:sp>
      <p:sp>
        <p:nvSpPr>
          <p:cNvPr id="19460" name="Rectangle 3"/>
          <p:cNvSpPr>
            <a:spLocks noGrp="1" noChangeArrowheads="1"/>
          </p:cNvSpPr>
          <p:nvPr>
            <p:ph type="body" idx="4294967295"/>
          </p:nvPr>
        </p:nvSpPr>
        <p:spPr>
          <a:xfrm>
            <a:off x="1066800" y="2055813"/>
            <a:ext cx="7162800" cy="3586162"/>
          </a:xfrm>
        </p:spPr>
        <p:txBody>
          <a:bodyPr/>
          <a:lstStyle/>
          <a:p>
            <a:pPr eaLnBrk="1" hangingPunct="1">
              <a:lnSpc>
                <a:spcPct val="90000"/>
              </a:lnSpc>
            </a:pPr>
            <a:r>
              <a:rPr lang="es-MX" smtClean="0"/>
              <a:t>Nuevas miradas de lo propio</a:t>
            </a:r>
          </a:p>
          <a:p>
            <a:pPr eaLnBrk="1" hangingPunct="1">
              <a:lnSpc>
                <a:spcPct val="90000"/>
              </a:lnSpc>
            </a:pPr>
            <a:r>
              <a:rPr lang="es-MX" smtClean="0"/>
              <a:t>Nuevas lecturas de lo ajeno </a:t>
            </a:r>
          </a:p>
          <a:p>
            <a:pPr eaLnBrk="1" hangingPunct="1">
              <a:lnSpc>
                <a:spcPct val="90000"/>
              </a:lnSpc>
            </a:pPr>
            <a:r>
              <a:rPr lang="es-MX" smtClean="0"/>
              <a:t>Cambios en la relación enseñanza-aprendizaje</a:t>
            </a:r>
          </a:p>
          <a:p>
            <a:pPr eaLnBrk="1" hangingPunct="1">
              <a:lnSpc>
                <a:spcPct val="90000"/>
              </a:lnSpc>
            </a:pPr>
            <a:r>
              <a:rPr lang="es-MX" smtClean="0"/>
              <a:t>Modelos horizontales y colaborativos en el aula, en la escuela y entre la escuela y la comunidad.</a:t>
            </a:r>
          </a:p>
          <a:p>
            <a:pPr eaLnBrk="1" hangingPunct="1">
              <a:lnSpc>
                <a:spcPct val="90000"/>
              </a:lnSpc>
            </a:pPr>
            <a:endParaRPr lang="en-US" smtClean="0"/>
          </a:p>
        </p:txBody>
      </p:sp>
    </p:spTree>
    <p:extLst>
      <p:ext uri="{BB962C8B-B14F-4D97-AF65-F5344CB8AC3E}">
        <p14:creationId xmlns:p14="http://schemas.microsoft.com/office/powerpoint/2010/main" val="317239174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35085" y="250371"/>
            <a:ext cx="4136571" cy="584775"/>
          </a:xfrm>
          <a:prstGeom prst="rect">
            <a:avLst/>
          </a:prstGeom>
          <a:noFill/>
        </p:spPr>
        <p:txBody>
          <a:bodyPr wrap="square" rtlCol="0">
            <a:spAutoFit/>
          </a:bodyPr>
          <a:lstStyle/>
          <a:p>
            <a:r>
              <a:rPr lang="es-MX" sz="3200" b="1" dirty="0" smtClean="0"/>
              <a:t>Testimonio de éxito</a:t>
            </a:r>
            <a:endParaRPr lang="en-US" sz="3200" b="1" dirty="0"/>
          </a:p>
        </p:txBody>
      </p:sp>
      <p:sp>
        <p:nvSpPr>
          <p:cNvPr id="3" name="2 CuadroTexto"/>
          <p:cNvSpPr txBox="1"/>
          <p:nvPr/>
        </p:nvSpPr>
        <p:spPr>
          <a:xfrm>
            <a:off x="2024743" y="2373086"/>
            <a:ext cx="4386943" cy="1569660"/>
          </a:xfrm>
          <a:prstGeom prst="rect">
            <a:avLst/>
          </a:prstGeom>
          <a:noFill/>
        </p:spPr>
        <p:txBody>
          <a:bodyPr wrap="square" rtlCol="0">
            <a:spAutoFit/>
          </a:bodyPr>
          <a:lstStyle/>
          <a:p>
            <a:pPr marL="342900" indent="-342900">
              <a:buAutoNum type="arabicPeriod"/>
            </a:pPr>
            <a:r>
              <a:rPr lang="es-MX" sz="2400" dirty="0" smtClean="0"/>
              <a:t>Video Milpillas: </a:t>
            </a:r>
            <a:r>
              <a:rPr lang="es-MX" sz="2400" dirty="0" smtClean="0">
                <a:hlinkClick r:id="rId3" action="ppaction://hlinkfile"/>
              </a:rPr>
              <a:t>Video Milpillas\MILPILLAS.wmv</a:t>
            </a:r>
            <a:endParaRPr lang="es-MX" sz="2400" dirty="0" smtClean="0"/>
          </a:p>
          <a:p>
            <a:endParaRPr lang="es-MX" sz="2400" dirty="0" smtClean="0"/>
          </a:p>
          <a:p>
            <a:r>
              <a:rPr lang="es-MX" sz="2400" dirty="0" smtClean="0"/>
              <a:t>2. Discusión</a:t>
            </a:r>
            <a:endParaRPr lang="en-US" sz="2400" dirty="0"/>
          </a:p>
        </p:txBody>
      </p:sp>
    </p:spTree>
    <p:extLst>
      <p:ext uri="{BB962C8B-B14F-4D97-AF65-F5344CB8AC3E}">
        <p14:creationId xmlns:p14="http://schemas.microsoft.com/office/powerpoint/2010/main" val="23305529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54829" y="59714"/>
            <a:ext cx="3624942" cy="707886"/>
          </a:xfrm>
          <a:prstGeom prst="rect">
            <a:avLst/>
          </a:prstGeom>
          <a:noFill/>
        </p:spPr>
        <p:txBody>
          <a:bodyPr wrap="square" rtlCol="0">
            <a:spAutoFit/>
          </a:bodyPr>
          <a:lstStyle/>
          <a:p>
            <a:r>
              <a:rPr lang="es-MX" sz="4000" b="1" dirty="0" smtClean="0"/>
              <a:t>Conclusiones</a:t>
            </a:r>
            <a:endParaRPr lang="en-US" sz="4000" b="1" dirty="0"/>
          </a:p>
        </p:txBody>
      </p:sp>
      <p:sp>
        <p:nvSpPr>
          <p:cNvPr id="3" name="2 CuadroTexto"/>
          <p:cNvSpPr txBox="1"/>
          <p:nvPr/>
        </p:nvSpPr>
        <p:spPr>
          <a:xfrm>
            <a:off x="979714" y="1001486"/>
            <a:ext cx="6890657" cy="4801314"/>
          </a:xfrm>
          <a:prstGeom prst="rect">
            <a:avLst/>
          </a:prstGeom>
          <a:noFill/>
        </p:spPr>
        <p:txBody>
          <a:bodyPr wrap="square" rtlCol="0">
            <a:spAutoFit/>
          </a:bodyPr>
          <a:lstStyle/>
          <a:p>
            <a:r>
              <a:rPr lang="es-MX" dirty="0" smtClean="0"/>
              <a:t>Inclusión e interculturalidad</a:t>
            </a:r>
          </a:p>
          <a:p>
            <a:endParaRPr lang="es-MX" dirty="0" smtClean="0"/>
          </a:p>
          <a:p>
            <a:r>
              <a:rPr lang="es-MX" dirty="0" smtClean="0"/>
              <a:t>Inclusión como un proceso </a:t>
            </a:r>
            <a:r>
              <a:rPr lang="es-MX" dirty="0"/>
              <a:t>de abordaje y respuesta a la diversidad en las necesidades de todos </a:t>
            </a:r>
            <a:r>
              <a:rPr lang="es-MX" dirty="0" smtClean="0"/>
              <a:t>mediante la </a:t>
            </a:r>
            <a:r>
              <a:rPr lang="es-MX" dirty="0"/>
              <a:t>creciente participación en el </a:t>
            </a:r>
            <a:r>
              <a:rPr lang="es-MX" dirty="0" smtClean="0"/>
              <a:t>aprendizaje, las actividades cotidianas, </a:t>
            </a:r>
            <a:r>
              <a:rPr lang="es-MX" dirty="0"/>
              <a:t>las culturas y las comunidades, </a:t>
            </a:r>
            <a:r>
              <a:rPr lang="es-MX" dirty="0" smtClean="0"/>
              <a:t>para favorecer la </a:t>
            </a:r>
            <a:r>
              <a:rPr lang="es-MX" dirty="0"/>
              <a:t>reducción de la exclusión dentro y desde </a:t>
            </a:r>
            <a:r>
              <a:rPr lang="es-MX" dirty="0" smtClean="0"/>
              <a:t>todas nuestras actividades.</a:t>
            </a:r>
          </a:p>
          <a:p>
            <a:endParaRPr lang="es-MX" dirty="0"/>
          </a:p>
          <a:p>
            <a:r>
              <a:rPr lang="es-MX" dirty="0" smtClean="0"/>
              <a:t>Interculturalidad </a:t>
            </a:r>
            <a:r>
              <a:rPr lang="es-MX" dirty="0"/>
              <a:t>como un </a:t>
            </a:r>
            <a:r>
              <a:rPr lang="es-MX" dirty="0" smtClean="0"/>
              <a:t>marco </a:t>
            </a:r>
            <a:r>
              <a:rPr lang="es-MX" dirty="0"/>
              <a:t>de relaciones que privilegia el respeto y la horizontalidad</a:t>
            </a:r>
            <a:r>
              <a:rPr lang="es-MX" dirty="0" smtClean="0"/>
              <a:t>; que promueve </a:t>
            </a:r>
            <a:r>
              <a:rPr lang="es-MX" dirty="0"/>
              <a:t>un enfoque de las relaciones sociales que subraya el trato equitativo y </a:t>
            </a:r>
            <a:r>
              <a:rPr lang="es-MX" dirty="0" smtClean="0"/>
              <a:t>respetuoso.</a:t>
            </a:r>
          </a:p>
          <a:p>
            <a:endParaRPr lang="es-MX" dirty="0"/>
          </a:p>
          <a:p>
            <a:r>
              <a:rPr lang="es-MX" dirty="0" smtClean="0"/>
              <a:t>Basado en una discusión de fondo sobre el hecho de que la identidad de las personas y de los grupos es la base de su forma de vida, de su visión del mundo y de sus posibilidades de desarrollo.</a:t>
            </a:r>
            <a:endParaRPr lang="es-MX" dirty="0"/>
          </a:p>
          <a:p>
            <a:endParaRPr lang="es-MX" dirty="0" smtClean="0"/>
          </a:p>
          <a:p>
            <a:endParaRPr lang="en-US" dirty="0"/>
          </a:p>
        </p:txBody>
      </p:sp>
    </p:spTree>
    <p:extLst>
      <p:ext uri="{BB962C8B-B14F-4D97-AF65-F5344CB8AC3E}">
        <p14:creationId xmlns:p14="http://schemas.microsoft.com/office/powerpoint/2010/main" val="1434373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2 Marcador de contenido"/>
          <p:cNvSpPr>
            <a:spLocks noGrp="1"/>
          </p:cNvSpPr>
          <p:nvPr>
            <p:ph idx="4294967295"/>
          </p:nvPr>
        </p:nvSpPr>
        <p:spPr>
          <a:xfrm>
            <a:off x="2627313" y="1342103"/>
            <a:ext cx="6286500" cy="4884072"/>
          </a:xfrm>
        </p:spPr>
        <p:txBody>
          <a:bodyPr>
            <a:normAutofit/>
          </a:bodyPr>
          <a:lstStyle/>
          <a:p>
            <a:pPr marL="365125" indent="-255588" eaLnBrk="1" hangingPunct="1"/>
            <a:r>
              <a:rPr lang="es-MX" sz="2400" dirty="0" smtClean="0"/>
              <a:t>Es una característica propia de la humanidad consistente en desarrollar infinitas respuestas ontogenéticas  en el contexto unitario de la filogénesis. (</a:t>
            </a:r>
            <a:r>
              <a:rPr lang="es-MX" sz="2400" dirty="0" err="1" smtClean="0"/>
              <a:t>Essomba</a:t>
            </a:r>
            <a:r>
              <a:rPr lang="es-MX" sz="2400" dirty="0" smtClean="0"/>
              <a:t>, 2003). </a:t>
            </a:r>
          </a:p>
          <a:p>
            <a:pPr marL="365125" indent="-255588" eaLnBrk="1" hangingPunct="1"/>
            <a:endParaRPr lang="es-MX" sz="2400" dirty="0" smtClean="0"/>
          </a:p>
          <a:p>
            <a:pPr marL="365125" indent="-255588" eaLnBrk="1" hangingPunct="1"/>
            <a:r>
              <a:rPr lang="es-MX" sz="2400" dirty="0" smtClean="0"/>
              <a:t>Todos los seres humanos compartimos un mismo bagaje, pero éste va concretándose de forma diferenciada por parte de cada sujeto, fruto de las características personales  atribuibles a la interacción entre los distintos contextos de desarrollo y aprendizaje. </a:t>
            </a:r>
          </a:p>
        </p:txBody>
      </p:sp>
      <p:sp>
        <p:nvSpPr>
          <p:cNvPr id="4099" name="Text Box 4"/>
          <p:cNvSpPr txBox="1">
            <a:spLocks noChangeArrowheads="1"/>
          </p:cNvSpPr>
          <p:nvPr/>
        </p:nvSpPr>
        <p:spPr bwMode="auto">
          <a:xfrm>
            <a:off x="3217249" y="113993"/>
            <a:ext cx="47241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600" b="1" dirty="0">
                <a:latin typeface="+mj-lt"/>
              </a:rPr>
              <a:t>Concepto de Diversidad</a:t>
            </a:r>
          </a:p>
        </p:txBody>
      </p:sp>
      <p:sp>
        <p:nvSpPr>
          <p:cNvPr id="4100" name="AutoShape 6" descr="data:image/jpg;base64,/9j/4AAQSkZJRgABAQAAAQABAAD/2wCEAAkGBhQSERQUExQWFRUVGRgaFxgXFx8dHBsYHhgbGBwYGBgfICYiGhskGhwYIC8gJCcpLCwsHB8xNTAqNScrLCkBCQoKDgwOGg8PGi0kHyUwKSwuLioyLCwsMCwpLCopNDAvLCwsLCwsLC0vLCwsLC0sKSkpLCwsLCwsLCksLCwsKf/AABEIAJAAwAMBIgACEQEDEQH/xAAbAAABBQEBAAAAAAAAAAAAAAAEAQIDBQYHAP/EAEkQAAIBAgMDCAYFCAkEAwAAAAECEQADBBIhBTFBBhMiUWFxgZEUMkJSodEjU5KxwQcWM2JysuHwFTRDY3OTs9LxJFSCwkSio//EABgBAQADAQAAAAAAAAAAAAAAAAABAgME/8QAKBEAAgEEAQMEAgMBAAAAAAAAAAECAxESITEEE2EiUXGBQfAykbEU/9oADAMBAAIRAxEAPwDr+zsJb5m3KJ6o9kdVFeiW/cXyFB7PvdG2p425+IH40/G3+aR3gsFUtAiTHATxoAoYS37q+Qr3o6e6vlVB+c7HT0PFeAT/AH1c4O7mQFgQTw6uw9tATejJ7q+VIcMnur5V7NwrwfqmgGcyvur5V5rK+6PKlzDr3UoPfQEd1UAkqsfsjSnGwnur5ClNsEEHcd9B4K+c722OqRH6ykaMe3ge2gC/R191fIUno6+6vkKE2ltNLBTO0BiR4gTAFT2MSrjMplTuMUAty0g9lfIU4WUPsp9kV4OOBn+ZpwYCOE7h8qAT0ZPcT7MU04VPcX7IpyzqTIgny4GmycwEGCN/bOgoBRhE9xPsikOFT3E+yKEubUZSwFq7cEwDbCkbuMsNadhceWYA27lsQT9IB2REMaAIGEt+4n2RTfQ7c+on2RUrgRxpqDv8qARcDa+rT7IrxwNr6tPsins43fCnA9nwoCL+jrX1Vv7AqDHbOtc1ci3bHQf2R7p1o6agx5+iufsP+6aAGwA1tf4J/eWi9ouq2bjNmICktlEtEawOugsI4XmpIH0R3mPaXrom/dVkZc6yRAlhQFZb5UpoOZxMncTZPxM0bgzluuh05wC4vYdFceeU+Joo31j118GFA49tEvKZ5ppMe4ei/wANfCgC8YYgjj0NP1uPgakvXRbQsfVUEnuAr3pKe+v2h86Cx7i4bdoMCHbM8EHoLBMx1tlHnQCbFRhnz+s2V27C0mPDQeFM5R4bPbUB3t9ImbbFTorEAkcJ4dlSXcfbs3mFx1TOFyltFMAggNundpT8fbF1RkZTv49akbx30AaKqMOrM19l1ZLhy9oyiU8R8YqDbXKyzh2yuRIAzHMBHmdal2FjVYXXmFd8y5ujKkaGDrQGY5YX8+Kw4BlBlP2jqT9xrZ7JtZbS6Ab9J3fOsLy0ULilZWGWAxIOgjeTHCfxrXcmMRnw6NprPGZ13zPGgJdkjon/AMP3B5U/aGDFworEjVtVMEdHgRupuAyrIL256IMODEKBrrp11LiLy5kIZTGcmCDELNAZXZ+3ms3HtqWuW0dxDEsxE6nOZOnDhwrQ7Q2ct+5bJe4oCEgW7jJMsN8ETWO5P4m3zrh2VGZ3PSIBKsV3Tv4jSt6roGBzpAUrGYdc6a0A3ZuHC51E6Od/7K7+uo8Y/wD1FheB5z7gafhMSpNw5lHTI1aNwXtqv2vtS1bv2C1xQBnmDMAgCTHCaAs9oIeauRI6LajQjTeD11BsTDZLOXOzZWYBnJZonix1PZUj30u22Ft0YMpAKuCN3WKXDRbQ52QakyW0EnrJoCK9/WbY4FGPjuojaaE2bgBKypEqYI4SDwPbVdb2jbuYpGR1ZUVlLA9GdTAbcfCj8dfU23hlOnBh199AJsS1lshczPlLDM7FmIzHex317HH9KOHMn/3pdn3lCQWUHM+8gH1jUWMIbnSCCOZO4j9agFOzrV+xbFy2HUAEZhNC/mjhJ/q9v7IqfYys2GstmYyik7uqjE/bae8fKobSAAOR+D/7e39kVZjDqFCAALER2dVJlj22+HyrwSeLHy+VLoFUeSmDJ1sW5P6oFGYLZVmwDzSLbB3lQB50XzP6zef8KgxezluqUYtlO8TE9hioyQMVtHlC92+RCvaByhCJDCYk9prQfmZhGg8wmon1RUtrknh19VXHc58PvNWi2dAAWgCN/wCMfGmaBzC9sjDri7mW0gyvCkDdBA+dbm3sWzft2zdtpcYKBLKPhS3eTVgKSLbndIDGTGvifvo/BomUc2zZdw1+BkSD2HWq9yIsZRNkWUe8UtqskpAECBp9+tWWF5M4W4JexbzwJhYmRIaOojXzHCrI7Dta+vqZ9Y7zrUyYBBlguMgga8Oo9Y76nNABPJLCccPbH/iKDxmzrWG0tW0QvJOUR0R8zFX7r+s3mPlUF7ZKXCC+eYjUxpvqO4ibFN+bSYh0uXApCeyVBzDjJO6irvJbBgE+j29B7oq1tYQIIDNHfP4Uw2ZEZn4cR8qnNEA17kzhmjPYttlECRMdgrHPs22MXcFpFRMxEqAPVA+E1vHsZhBd/AgfGKCXYNpTIDAnfrp26RTNAgs8lcNcUNcsW85AzdEDWpF5F4QGfR7fiKP1HtP8PlXpPvv8PlTNAbf2TZZOba2pTgpGnlQ2G5L4W2wdbFsMuoIG6jBaPvv5j5UvNfr3PMfKmaANi+T2GusXuWbbMd5KiaX+jbVmxdFpFQFX0UR7JopcL/eXPMfKgtuWmTDX2Fy5K2rhG6JCEj2alSTB7k7phbB/u1+6rQBWG6qjk/enCWNwm2vh41YLPXp21V8geyAbte7gKUXQd015bs6TSXE6pM+FVA5fGvA99QZzxmqPlJy0s4MZWLPdIlbSesQdJPBR3/GkmltkpN8GimeulyjtriY5f7TuYzV+YQt0LRQEFdZEkdIgb9Rv4V1e/tFLdnnrjFVChmjtA0A4mdANazjUiyzg0F4jaNu2QHuKhO4MygnuBOtMxGGk57bZH64lWHU44941HXwriO18FiMRjXxTWWuZ2U2rQBZwgIGqgRou8HTXz7NsVHWxaVwQ2VRwkdhjcQIkVnGpm9ce5aUMVs5r+UTlHfONWwzXLVtbauVUnpa9M5lIkBdx7NwNdA5IYlHwltkZnU5gGktMGN5JPmax2JxIxDXb7Jmzl0UwDFgSBHEDj2k1d7C5Y4dLdm2WUZ1GXIoGXgecRRC6g9IaEakLXNTrRlUd/wAG9Sk4wRrrh7aer6fOmMayPKnlKRc9HtsTPrx1ndbnh0ZJ8BXRVqKnHJmFOm5yxRS4L8ouLxOKuCxbtGwrMEDAy2UgakS0tKwYgV0qyZUEiDGo6usTxrHbC5M4ctbvLKlCYW2FVDuJDrHS1APlWoxOKgQvrMYUHrPGOoCSe6opSbWb4ZapFJ4oLjtNNmeuOuKBxm17dohSSW90CT4jh51zXHPiL+0sz3mTMW5m3buGQihQoBG58xJIg7jwq0q0I6/JEaUmr/g6qxrwNNwaMEVXbOwADNESeuOBqcqD11t5Mhg7zTh3mmmkW7HX3VICENV/KT+qYmAdbN3/AE2o1L9BcoHPomIn6m7/AKbUQBuTVweiWIH9mvDvq2U9ZnvH861U8l7x9Dw+79GPxqwxGKCIXYqqqNSTAHfWjIJ2tA6gU3OeKnvrA8o/yitbcLhllRq9xl6M8FUeyOOZhHAVq+TfKMYmwtwQxgZsu7dII6pGscN1Z5q9i2Ltck29tVcNh7l5gYQaCfWbcqjvMCuI4e/z9+610gujZ3ffN2Nw01VV0A+QrfflG264xOHsAELlN3X2mlkAHCV395FYjk5ZVbpJgkMrwRvMGZ6wcsGuHqpqTcPY6qEcVkdH2PyOs3LFp8VYDXj0ulMp7oEHowsSB4msT+ULbN5772VPN2bDBcgjUnTMRxEExwXTia7IoB1E66+etcv/ACj7It+m22OYLftnnV4E2zAYHrgie4GtK0VTp64RSlJynvllryEVziHysDbt2wDJ1zE6COoZZnwrc3RII7IHYeuuacl+TLglrOKKsIKZhmlSNTIMjXQqcw41sdhbRvuXF2CqkrnAgMQYOTrWOJis+ndoKNte/wC8E11eTZhdgXD6pB6KAR1MCwbzI39ldE2Dg0t2UCAdIBiQNWJEyevfu3CsByjx9vD7QZCxV7jKwA0GVtZ+0Dv6zW92DiQ9leGXonw3fCKw6aONWSZt1EsqcWia5h2tibQJXjb+/ITu/ZOnVFcqxz81tBg2Y63HkgzDdIFhwMTPVHCuwl9K5Rtq3lx123ccqznMjyTAbVe4TpHZ569XH08FOkl6zd8mL1prA5s5plm4yxMk93VGkCNKIe8PpL5Jy21bL2xqzeJGXuHbVVZwiXLdtlRbV9jD5BpK+sxA3giCDodQDxp/LS8bez3FsMQuTN182CMx8vCtISlh8IzlFOfyzJreZ7qB5zXJusZMgTlCwOBPwWK3uzk5uyr3InVzAmOrdOoWN3bXNmxQbFC8twZXRVEkBZX2HPsyM0Hrq4t7Wv5VXDG7e5xQVAK69bZ4hVgjUwe+uTpF6/k6+q/h8HQreKkAglgRIPZ31KLnaeystyXF6yi+kGM2mreo40y8AZO7LMxVVtnlMTba5LZR6qj3Z4md5H313VeojSXucdKg6j0XfKDl1Zwt5bJV7lwgEhMsqCYEyRJO+Oqr/A4tbiBhIB4MsERoQQaxGA2AmIcXxFp1VZOSZBJIMyN2hB1Mx3Vqtn4+10baXVYqBAnWBpu6u6lGs57ekxVpKGltlqBJMVX8pBGDxP8Ag3f9Nqr7OKKtIO+d3GTO7jRG3XLYLEE8bF6f8tuFbRndmTjYg2HeS3gLNxyVRLOZj1AAknyrk/K7lzcxP0gS4uHRvo16Mdj3SCTmPURArqmCu2v6Nt8/lFo2ALmYwMhEGfuriOydl3V9JxNhv+mw5kNcBBuLmgACIzxBg9XdWlQqiTCX8XYxVo4hHtpfUlVYESsaaxBJgaT5TXedh4e0thOZVVRwH6EAFmAk6ab6ym2NjttbA4e/bcpfTM6A+ozeqwYcJA0PAmqXkjiMThrTshLW7VzLewxBzWp16GvXIiB4isnJRdyyV9F1+V7Y73MGt+0DzmGbP282RlcfunwmuecmGa6rs3RYHoAjU6Sel4//AGNdK/KHjXaxYt25K32OcDQlQuYA9hJGnHQVR7Y2Q2FOEsgdE27sngbzEZ/JcoHZNcnUyUk7L7OigrNXOhbLvB7NtxPSRT8P5NZf8q+zi+ANxPXsOjBuIBOVo75GnZWyS2FAAGgAAA3aD7qwu2sFd2jiXtKf+ntwM2sA+0wXc7kyBwAE7t+85YxS5bMYq7vwZHkrtXE2wjlTlzHKToCR6wU9x3eNdgwarkTICFygjuIkT21iuUmyRZbB2LS5bQFzKOPOEoMx6yQfia31pAoCjcoAHcIFY0VjOUVxr+zWq8oqRyTlhsN8btbJaIBVFWTOUFULEGPLsNbbkDdJtNMywV+7TKR1ezv40ByMwxc4i6dLhBtz+sxZmbvnL4Cn/k+dijoQQUyIR1EFwR5iqxlecZe9yXqMo/BsblwzvNc55Y7K5/HLzZ6WW2jaglTJ9ZeoKQTW42xjBZtM5JkCBp7R0X46+FZvk3svKq3GILtAY7yiH1pG/Mx3k8Ca0rXm1FfZSlaN5P6H8hneXV2DQCAw1nI0aHqM8eytRiVWCG3HQjfMiIA4zuis1yHlluF11XokjTXMxJ03yR40byt2mUtc1ZLG9d6KhPWAJALdm+B39lVoSxpXfn/S1ZZVLLwcsxexDYuXsJaD3HZlynokKsFwCJIzKo1B1JHhXROQ1pbdgIsmIOfeWBkiT2EmP+aGXkyMJg77yOfKQWHsgkAqnGSCQW3nuq35L4PLYDRGcyOxQIX4a+NFKbqRVrab/fIeODfPBXflD2bdvYdVtPlgksGaBlVS2brLAgAAe9VJsnadvmrbqwz2wGAaGXMBAkAgmD3a9dbvaOzLd9cl22HG8Ajj1g8D3VlbXJTDWjiedsi4FFswCZBYGVSSIEkROsVHUUXNqSdrFqFVRTi93KfZu0mvSrHIFJzMDKgE5oGvj0t3bWzs81bCsFvDRYljG7rO+eP4UNyW2EGLX7oHTYlV3gQYHeFiBO+Jq+2yBzZMdLQA8YnXWqUKLSc39Fq1VNqK+yqu3iLpcJHaIkDqEbqlx+MNzC4gMCZs3dY/u2302zYkQd27Qx8d80bt0hcBiCN/MXvE822propXy5MJ2sVg2KMVs2zbKgg21IBaBIka/wA9tM29yce9s5sLasrbLKqgKyhBDKSY8N3bvozYmIxCYe0hw4OVd4vIARqQYOo0qOxyzZhcK4ZitsSx523BExp111yp3bZllqwzkts2/Yw9rD3LUC0sZxcHS1mcu8EknjS7P2U6Y29fygC8oB6WpKgASAOEd+p64FhY21euIHXCsVOo+mtz3RQX50MbZueivlBAP0tuRO6dar2tbbGXgZtvYF3EOrC4FyeoRm0MgyRBnUL5UPtTZeJvc3nCE2yTmQ7yVyk5WiOvSjcdtq5bClsK3TmIvWzwnw0qPFbbuWyobDPLiRF638+2spdMnfnZdVWreAuzzzrkuWxqILZ4+An4UmysFds5gVQqWkQxnx6I1+HnTudxHHDmOrnkqC3ti6bjWxhmJXf9NbgbuPjU9jh+xGemiLbeAvXblplQfREkS43kjXwhe/Wj7d+8ZzIqkbtZBPXoSV+NDYnbN22VU4ZpaY+mtncRv6t4ohsRiP8At/8A9rdR2Hk3vYzurFTsrZGKss2RrRRzLKwaQeJUwN44Hs1p+ztmX7N666p0bjEkSJMmdTPAz5kUdg9s3bgOXCt0dDN62NfOmYLbl27OTDHTQzdQdfb2VH/Npc6J7r2e2ps176ATkYagHpCe2CJ3cI4inJgrxAz5C4iGUsp8yDUt/aN9AWbDaD++t01NoXmCsMMddw563U9lqWS5Iz1YF2Ps2/ZzQFOYyekOs8QN4nfHVpROK2KWupeVlRwdQQWBkRG8R3jf1V7A7ZuXAcuHbTQzdtjXXd5V7HbauWoLYdtTAi7bOvn/ADpRdPZWJdVt3E2xgbt21zYVdSCTm6jMZSNxMcaI2fZuqqIyDKqgAhp0AjURv7dKbf2hdRSxw7QBJ+lT516ztO66hkw5167qT1ddWVH1ZEZ6sRbY2IcQQrXCtuOkokHMGDKwYNGkRuO+qf8AMkpcYo2ZGBPTds3OQBI6JXJAiOGkRWhXF3R/YEntupQ2J2jdAcmw3RAJi4nHdxqzpZaZVSa4I9jbNuWmuEzDkHKGkAgQcugieqfKrLEYJnWBHifv0NC4TGXWWRh238bqDd41Jc2leUT6MY/xrdI0rRsS5Nu49dnOvufaP+2odv2z6HiJieYu7tw+jbQca9/Sd4//ABz/AJqfOh9svffC319HjNauLPOppKETUxp24RDbY/aV0jBKF9ZlA8N5+H30A+zOYwN2R02C5uzUQPCrlrZbDIApbojdE+FD7Wu85hWQqwYwOkp3gjWY7K6CpNycuRhrXcfvNCYDDLz2JsxCtlYfeR5ml2HiSEW0VJyCJXdA6+2p8Mp9Id8jKpGhI3mBrH87qAH24qhrCcB19UqJ8ql5QrLWj1M3lAP4V7aOyrl0+xugHpDzGtCYi3cyqtxT0dxAzAiI1I7PGgL+/dhWPVJ8vwoPY1kAO0SzNr98/GosFjGICZZ0gFgQIHBj8Jp2CW4jMOb6JMjpg6cAP49lAN20k3LH7R+9KtiYNUm1XZmSEuAAcVJkHQwRIEQKJs4lnBiQwHtg5W/EHu8qAh2Aujx7/wCH/NN2EIuX+rMY7sx+GtD2Nn3kbMoAB9YBpJ13xuPgeNOtMVus4DQSdCpG/eDI7JoA3blwm3l16RHkD/EU5bYUAexp4Hr7qbisObqA6KdcsgyPIjs7KTD27irDAXBHsmP3hrQDdhpHObpzfieFR4hM2JQHcuseRBHjUeDV0n6N9TujTu06qscVgmfIwYKVM+rO/esz/JFAR7YjmX7YHmwqfAqBaQD3R91C7QDlQmRt4OYRw4xvAmpMHebRSjADiRAHZ8qAXaWPFpZ3nTfuiY1I3VU/0tnLwsZiF3TGUA6njJmDVzfwRdw2YZACCuUEmSDMndu6qDu7MZXOVFKFdRmhsw3GTpA/GgCdlYkFSkeoSJ65kzU2LPR/Chdn2YLMUKsQPand2D7+NGXrZI0AntMfhQENpadj/wBBc7Lb/umlWxcHsL/mH/bS4tSLD7pyPPV6poCXZq/Q2/2RRIFUmA5R4dbaq11VYCCDOhk6bqmPKjCz+nT4/KgLRhURtjqqvPKnC/Xp8flXjypwv16fH5UAfA/mabP/ADVe/KbCn+3T4/KmDlHheN9Pj8qAtQ3jNeY9X3VVDlHhfr08z8qUcosN9enmflQFlB4HWvEddV/5yYb6+35n5Uw8pcNP6e35n5UBaIIE8KWOqq4cpcL9enx+VN/ObD/X2/M/KgLLx76Qj+flVaeUuGn9Pb8z8qX84sN9enmflQFso06qZl7arrfKPDfXp5/wpfzjw27n08/4UBZCI1p4FVZ5Q4b6+39r+FeblFhuF+39r+FAWYI4Uxo40Am38MB+nt+fGmvt/DH+3t/a/hQFgoB/j/CpQaq7e38MB+nTzpzcp8L9fb8/4UBZE0NtBvobv7D/ALpoL84sOdeft+cVHjtv4c2rgF62SUYATxKmKA//2Q=="/>
          <p:cNvSpPr>
            <a:spLocks noChangeAspect="1" noChangeArrowheads="1"/>
          </p:cNvSpPr>
          <p:nvPr/>
        </p:nvSpPr>
        <p:spPr bwMode="auto">
          <a:xfrm>
            <a:off x="63500" y="-666750"/>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101" name="AutoShape 8" descr="data:image/jpg;base64,/9j/4AAQSkZJRgABAQAAAQABAAD/2wCEAAkGBhMSEBEUEhQWFRQVGRYaGBUVGBgWGRgaFRgXHRgYFxYcJycgHCIjGRcYHzAgJCcpLCwsGh8xQTAqNSYrLSoBCQoKDgwOGg8PGiwkHyQsNCwtLCopLCkyLywxLC4qLCksLCwwLywqLCoxKSwsLCwsLDUvLSwsLCwsKSwtLCwvLP/AABEIALUBFwMBIgACEQEDEQH/xAAbAAACAwEBAQAAAAAAAAAAAAAABQMEBgIBB//EAEwQAAIBAgMDBgoIAwYGAQUBAAECAwARBBIhBRMxBhQiQVGSFTJSU1RhcZHR0iMzNHOBk7TTQqKjYnKhscHwBxYkQ2OCdESzwuHxJf/EABkBAQEBAQEBAAAAAAAAAAAAAAACAQQDBf/EADMRAAICAAQDBwIFBAMAAAAAAAABAhEDITFREiKhBEFhcbHR4YGRExQyM/BSksHSQmKy/9oADAMBAAIRAxEAPwD6PgcJJMJHOJnX6bEKFQxBQsc8iKBdCfFUcSas+BG9LxXeh/brrYP1cn3+L/UzUyoBX4Eb0vFd6H9ujwI3peK70P7dNKKAV+BG9LxXeh/bo8CN6Xiu9D+3TSigFfgRvS8V3of26PAjel4rvQ/t00qLFYlY0Z3OVVF2J4AdpoCh4Eb0vFd6H9ujwI3peK70P7dcYblJHIHaMZlUkFi6Ja3aGII/HhwNjcCYbVa1901v76X428W9+PqoDjwI3peK70P7dHgRvS8V3of26n5+1vqz1/8Acj6uJ49ule87k8w3fj+NAV/Ajel4rvQ/t0eBG9LxXeh/bqxzuTzDd+P40c7k8w3fj+NAV/Ajel4rvQ/t0eBG9LxXeh/bqxzuTzDd+P40c7k8w3fj+NAV/Ajel4rvQ/t0eBG9LxXeh/bqxzuTzDd+P40c7k8w3fj+NAV/Ajel4rvQ/t0qXHwWe+0J1yu8fSaEEsmW9hu7kdJSD13HaKeNipCCNw/4SRg/gb6Umbk1Cf8A6RxoosJVAOQAAsA2psBc8TYX4UBxHtHDMuYbSlCi1yXhW1xexvHodDp6m7Dbo4mG6gbRmOY8RJh+Fib3Meo0tpcg2qLHcmU3RyRmK3SZ5Jc1gCWuLta6lmYFjYdLhfSAYDAsuYwFQDnGeXdasAS652W97hiRxax40BcwOLhmCZcfOGe1kLwZ9b2BAjPZ/lTPwI3peJ70P7dJo8Jg4irCMaNvBfEo3TU6sAXNzca24kW9VO49sg8FHG31sPEC9vG421tQHPgRvS8V3of26PAjel4rvQ/t1OmOcgFYiQeBDxkEdoN7V7zuTzDd+P40BX8CN6Xiu9D+3R4Eb0vFd6H9urHO5PMN34/jRzuTzDd+P40BX8CN6Xiu9D+3R4Eb0vFd6H9urHO5PMN34/jRzuTzDd+P40BX8CN6Xiu9D+3R4Eb0vFd6H9urHO5PMN34/jRzuTzDd+P40BX8CN6Xiu9D+3R4Eb0vFd6H9urHO5PMN34/jU2HnzA3UqQbENb3gjQgg8R8aAVmB4cRhBv5pFlkdWWQxkECCZx4qKR0kXroqfaX2nZ/30n6XEUUB7sH6uT7/F/qZqZUt2D9XJ9/i/1M1MqAKKKKAKKKKAKrbRwQmhliYkCRWUleIDCxt66s0UBkdpcj4JZiVEvR0KxrFkBZFUjp8TazHjqfXUY5HJnLGN9B0Wy4fNc7m9xwAG5QCx65NBcX2VKtq8o4sO4WXMM0ckgYC4O71Kcb5iLkC2uU66UAig5BwEGO8qaKQCIx4iGMMpThoxJFxdirWva+rdxGg4m2VQBYljoABwFz+A9gpbFyvwpVCZQhcKcrA3GbTpEXUWa6k3sCCL6VNHylwzZssoJUAkANcXYKAVte5YgAcTcWBvQFnnjeZk/p/PRzxvMyf0/npfszlZBO0Cx5i0qlrEAZOjms+vHRh0bgFSCRTqgKvPG8zJ/T+ejnjeZk/p/PVqigKvPG8zJ/T+ejnjeZk/p/PVqigKvPG8zJ/T+ejnjeZk/p/PXpxRuQqM1jYnoqL9dsxF+PEae411v3823ej+agIMRJnR0eGQq6srD6PUMCCPH7CaSY3k0su5MgxbGEWQ5sODaxAv67HjxPXetFv3823ej+aocXtHdIzyIVRRdmZ4wAO0ktQGbh5HRobbqdkN7l2w5YHLIAALcLSOTrxKaWBtzjeSuGSOR5I8RkVHL3MBGUHOxyjruoNxrpbgSDp5NoFSAyEEmwu8Q6ietuwH3GocfeaKSIqwEishKvFcBlINrsRcA34UBW2RtKNYhHGspWGyXcx30RWsSWF+iyn2EVbO2Be2R+vW8VtMvE57DxhpSCfkbDJmushzW0DYe2iKoIHsW/rub3GlUNock4UC+OC7DKrHD5TnOY2Cq3UDrawsLkAEgDWYnbixhi8cgCqzMfozYIAWvZ+NiNOJruHaocArG5uLjWK/C/DP2VnRyHiKgATdEWBz4djY6jNxDaE6m97jjlW1rZHJGPDSpJGspZAwuTBdgw4Oy2LW7SSeHZQD3njeZk/p/PRzxvMyf0/nrvfv5tu9H81G/fzbd6P5qA4543mZP6fz0c8bzMn9P56ixW1N3lzowzEhRdNSFLEDpeSpP4GuodpZ1VlQlWCkHNHqGAKnxusEGgO+eN5mT+n89SYfEBwbAggkEMLEEW/DgQbi41qsdq6McjdHQ2KG2gJ0DXOjDhepsJjlkzAaMjFWU8QygEjsOjKbgniKAq7S+07P8AvpP0uIoo2l9p2f8AfSfpcRRQHuwfq5Pv8X+pmplS3YP1cn3+L/UzUyoDyisntlMaJpN2xELzQFbuqt0d0HjjBIur3diLg3jYfxiqkc20IA7sLA2+ukUqp6hdn0UubE6kAi16A3FQYzFiNCxubcFUXZj1Ko6yf96Vlji9rW0jQ6AjoxjNfLcXznKQSQDYgi5NtKu8qZbNHcqLJIwu5jIboAMjDrAJ07CaAI9s4iXWJQR0fETOACpzKXZlBdWFiB7qmwO32BVZ7AnKCcpjKsRc5o2ucg0G84XP406igVFCqLKugFV9o7NWZbNoRfK1r2vxFusHgVOhFYaWWvbTj66yiJJLtCbD4gQyBIkljYKylVaV1CnWxYWOoAt26mzvYmGljVkkylQRkKsTcEa6EDKL8Bc2BtwApPHdtr4zS9sHEoHC/TZrX9ZetMEkIhjT6fCDKAQuQS5XBMhQqSTYtu7GM/x2a5DAmeDFYfLm5iQrqAHLvYKJYwS7WJQpIIb9Yy6XyVYi2TtOMKVlzskRjXM6m4F8jPm0L5iuZusINdbV1JhdqtlzFDlYMpzItmykENlGq9LS2t+NxpQDnYOw8MiQSxQGElAwQlrpvEF1KkkA2Nj69ad1V2aJBEu+IL9K9rcMxy3tpfJlvbS96tUAUUUUAUUUUBA2K1ICO1tCQFte17dIi/VSzZ/KbezTxc3nQxEauI1zg3GZQXva44niLEUwmnNyBprbTiTYGw7BY8fb+PS4QZWU/wAQIPsPVrr1k1CnbpG1RR2bylixBlEKyOYnyOLIMrdmrC/tGlG1cKMQm7kil3d7sn0dnFjZSQ97XIOnZUuzsKkbNlQKz2zMBqWQEZSfVqR6iaY1sZKSsNUYybkQjg5t8WIALFMOS1ly9Ik6kjr9fVVfF8gI2kuElCZHWw3QcEsjIFa+lspBbiQQDpW6qttHaccEZklbKg4mxP8AlWt1mwlZkxyGRlO8WUO+YuUEOjO0ZfduSCBePo6CwdhbU1MvI2MXIEoYtnLBIL3s+g6Wi3cnLw0twrWYedXRXU3VgCD2gi4PuqStMEGwdjrhN5kWdt5luG3VhlvwGbS+bq00GnEltzw+ak/p/PS/lBt/cZUTIZXBIEjZUVRYF3I1tmKqANST6jUnJ3bRxMIZ4zFICyyRm/ReNirZTpmFxcHsIqeJXRtOrLnPD5qT+n89BxliLo6gkC5CkAnhfKxI10varNcs4HEge3SqMKG2NipiBGHOiMzWsCCTG6a37A5PtArORci4SEYb1woAVmSGxUag2JBtfhfgptwraVneXOHjmwcsLymPNkYhdWZVcErlHEMFK266xulZqVibBci0YKx3hI0BTcuMqhgBmzDXK2o7R2WpnsTklHHKJVklLIwBV1RTeNCq3K9qtckHp3B6qp8h9nwYZsRkyxLIYwq2eJGIzHMFckZjmHA8LLrlraVkJKStGyXC6Fm0vtOz/vpP0uIoo2l9p2f99J+lxFFUSe7B+rk+/wAX+pmqbaW14sOFMzhAxIBIJHRBY3sDbQVDsD6uT/5GL/UzVG02GxQ6RDbp2HSLIVYCx7CdD6wQaAS8ocXhsSUy41Yst+omzAhsy6rlayka6lSbVS2ls+FgM2NRUSMIysJcp1zXuWuQDoAb21HXTw7DwFtQq7wg2aVwSWBA0LXBs5FvXarC8ksJlVRF0RfKA8lgG1sozWA67DQXPabgZnAzwwyCbnjziPxlF+mXLqSVY+ML9JtBaMDTUUy2/tiKWSNIJEdysgcZm0Q5dTlsdertBvqKcYjkvhn8eO/jfxPrnZ2YHXUFnckcDf1ClO2eTsUJjkiTKelGTmckZ1W2pJ82q36gFHVWPQ1ajLYW0pGO7lIZgoIe1i1jY3HbqNR2mnNYCDACGHDzhnExyLJkkkAVlS8uYG4e5U2uALHstW/NEGZvb/LiPCBzLBiSEdULiI7s5stmEhstjmtxvcHSqGycaG29jVGv/TRa/wB17cPWLGq+3tj75sUck7gEgtiLtEgDq2WGMfwXVWMmViAqjq0TbPVoNo4WQkZ2kETsrZs6TAoAW6xnCEewVjlTNUbR9UqptPaSwRGRgTawVVF2dmNlRB1sxIA/0FWqxH/E7GFI4gGy2WUg9jOYoFYHqIXEyEHtqiRRyo5V7ShM7rJh4hAkTSYdEMzR77NkLuVAPAC6mwJGlta3fJo4nmsXPCpxFjnygAA5jYWGlwLA26wa+D42Z8Hib4GR0Z0s26OY63spUXNuiDfq9osftfIAAbOwy9LMqDeZwQwkbpOGB1vmY39dAXNvbaOHVSqbwnMxF7WRAC5HadRYeuqe0OWsMbFFWSRwNVAy2uNAS1v8jXu2JCcQDb6OOM5m9bOrZVA1JtGL+311k12dicSz4iGIZJCQAWUGyAC5uR2dXWDXPLElxOMT2jCNXIaT8vZ7gLh01OgLMx9wtWn2HtFpoyXCB1bKwRswGgPHt1sfWDWEwew8RvQzMsciEEIQzHqOuXTUeuttyewqRIyIzMSzOSwGa724keNw4kk1mHiScqbKxIRS5TrablDceKxBJGpUqOIHXoAbdYVhxIpVtfF49cXhhCIzC5O9zZuhYggqevMugv8AxA8NK0OMAK2brI9fDU/4A1RuJpCo1jsl7Xsf4ib9emRRbTVuyomnGdR7yE01mW8Mlze+l7k+U1raeof6Cvcfjd2o0uxNlHrtfX1AVZpJygmKvDoxBDjoi5B6JufVarxbwsJuOpuGlOaTEeG5QSNIWaYmQswjRWVYSBmshj8ZiwRiXPDqsALvsfOsrRKLFSRcHtLDokewEEeuvmu0DFg5VDTYnMLsv0MRWxzgcbEgFjoOzia3fJjGpO11Y3SzFWQqWBvlYX6idR7PUa5IyxJ1HVOjpcYRuWjRo8ViljQs2gHZxJPAAdZJ0tVKHbBZSchU3sMxB/E20/C/41Byl4Qf3z7929v9+u/VSnB7VjDSBmy66ZujcAeMp6xe4uOsV0Y+LOLqJ4YWHFq2c4vZ6sWDjMza52F2zcQ1+og8Oywtbqt8j40ZpZkABcIGsALNlzMNO1mLH+9UeKYtkcDoNcBuN8tzcW7LH30y5LQqkLqotaR7/wDtZh7lIA9QFefZ4tz5vMvFa4cjnlDtRlKQxNld9S+hyJe1xfS5Og9hrNR4QtNLf6dlSPKsjWPSuTdyG6gW4cDbjVvlfjEjxkeZypaIWC+M1nbQaX92ulZHH41oZJi0JjV8qpIhzztIyqRnJzZhluCpBHVxvXdJNqkcqdPM+p7DhKwgNe92Ns5cKL2ABKrYWA6NtLkUsxeLAle6lgzPey5rCMKq3X1sCB62FNNjYdosLAkpu6RoHP8AaCjN2dd6QYyZwrMbRhgzBiHexaQSKDlsOIAtm/zrm7RXCoyf8o9sLVtFTZ20GnieSKKMKAVZGULfLxjuL5tLa9EXtp2aXYOLZ0KuCClrFtcysOib/wAXAjN12B43AVoqLlj0AS0kvtIbj2lmJbt0v1i7nY2BWOKOyBGKJm0sbheHq1J0FefZb4m1oXjVRHtL7Ts/76T9LiKKNpfadn/fSfpcRRXecoiPKjmtwYiyGbFs7gkZF55KpYi3AXHXckj12SCXZ++6RxCtnkexSPRrlmJVkvchWBAuLDtNbTYuFRo5cyK158WNVB053Kba9VwDbtFZ2Db+FVysuDjiW5CsEVs+6zi6LkHiiM902vYXAVrhNm2ABxViEAcRxddjGM2XXNvE0N/GUGwFhvdj4hWjUJ4gVQt1K6ZVIJsAvA8ANKz/APzBs2+kAscvS5umU5rZBm4a7xbD/wAgvbW2h2Vi0dSU4EgqLEWUohHq4EaUKismVNl7MnjnxDu4KyHoglmv05CDbTLaNo0/9ewCveUcMzQjd7s5XRnzXXoIcxynXW4Xs0vqKc0t5QYwxYdmUKxzRrZxcHeSIh0ut9GvxHDiKGWIcYj80iTKuUlukpJZns+rLbQkm51OunXWrCOOtfcfjWMxHKxAFE8EiSQ6ZI3jZc8ZFwnEmzBQewEHUGrcP/EKM3+jYjMRmDIAB0yDYtc9FCb6X00F9MSNsfbVxjwwTSjKd2jNaxF8oJAvfTWvmHKjATxwmdzaSR4nUoCcl3LBlRb2VBGz210HrrX4fl1DMEieNvprIT0co3llOYXJUEuLXvmBve1WOU2BaDCxywhpHwm7YA9IskIbMCLdIlGdbjXUHqrHGxxDHk9jZZsNFI5Qlxe4WwYXOVsoY5cwsbXNr0n5X4UPicCkgR1dihVlupBeEkFSdb2rU4adXRHQ3RlDKRwKsLg+4iqGPwpOIhkuuSNZMwIubu8WVl6gRuz+BNqoyyts7A4TDKyQjDRASKrBVAO9NsgbW+bUW69dKcMr20K36tD8ayG2tjJJtAI0jxvNaVGUDKWgyhba33ioHs3CzcDlFcbV5Mc2iknMsjBcrMiITmGYAxhM4GQnXJ7dawuSlGm1rmhziMHIEluUTMCqu5uA0nRvodSS3H1j11xsZ3w4TDyPhgEyxrlZy5drlQVNtWFzxuaz0eHw7JLEcZJkjfNvXGYNmWE5oze5Kkp0zwLsALVNHNhlRoTiWO9UMsyowMUmGbMCAxJzZmDZeoA9RqIQUFSMlNvU0GJZ5Mk0E0GUEKWIYgm+UAEH+1b8RTHDxScX3QfXVQx/xNjWen5JMxDwTnIxjygMwCIGVs0bAm5KA8RYkqdLavdjbM5vFkzl9SbkWAvbRRc2Gl7X4k1SikZxMlxGawuR4y8AQRrqRr2Xqps5Ai9C12YMTbjvGJsf7oOnqAqDaHKCO0i9IAOYs4YKRIqhyFve9rjWxF76EAms/wD80ZI4ubsjakss+aPd3S6xNkU3LDRCLaAnpAVEoNytGqWRt7P2r7j8ao4rCmYKySISpNiuo1GoJBPq9n41JiYlxeFdVYhZ42UOvECRSLi9uF+BtSPFcjpWklkScRNIF6MayLGpUIuZUVwCSqtxvxXybm5RUlwsRm4u0VNtcgWxUsTyEAIOkAbhhe+S1gRc8WvwHCtRh8MVYu2RZHAXr1CXICgnsubD11j8XsfEjERYfnJzSI7khpltqAWW7Hhxy31tbTVqt/8AJWJzZudC5LFjlmucwtlB3ugA0FrHTj1VEMKMMl3FzlLWS18BhypEg3RCPJpItolJILZLMRfqsdfjRtTANJhUjRVzpujuxYOg6OYcdNL37Rf1U52ZhmjijRmzsosW11sdOOvCw1pAeSs4IyTKtjN0gGV5BNJnG8YagoesE5sq3Ciq4Fbe5HGxTip54o4UeJlSF3djdTmVy4Byhs1gHYnSwsDfs0XJ+b6GSTMqqXbV7fwhUvmvbXL/AI0ki2LNIZY0xhaaGwd33uZTIJNVPUCjCwXojLw1rSYzZTuMKSyloTdgwJRyYmRtOo3bMDY27NbjFBXxfQqTlHla8SjyhwZl5u6ZHZXNityctjnsATm6SpcDs6qy2J2O7YxYyM7kmSIskiLER4zaeKQAoVumCQAcptd1LyYli6QxCxQhndlDyRoA0jMQANFGUquh6vXSPCYhnDf/AOmFVQlpHlksxswkXdsVbU2bPb1C4vSSt5sqEMSauMb8kfRYUkyqGZC1hchTYnrsL1nMbLGuqOu6S5YA2RmTVUTMe0XIQgaAdZsjXGgCzbWjJym5zyt0yTZwL9llyG62J7BXs2JwDJh0jlTeJnu0UUpLZ4ZYwAVQkgFxx6lqcRKaq0e0Oz9o1/Dl/a/Y0kGypEAYBXJOYuhRszHUsBKOj6srW4aCruExM5kCspy65iyBLWBtlIY5iTbS3AnUcKRYLkxiSkVsSwjVVsn00R0Nx0b3FhdQLDS1dpyWxvXjTwGUgy6EZQGIJIbQcDpf21Sw0tGzlcno0PNpfadn/fSfpcRRVNMI8cuz1d855xKeLEKDhsR0QWuxA149tFehBd2B9XJ9/i/1M1WG2XCbXijNuHQXS5LaaeUSfaar8nx9HJ/8jF/qpqTw8v4i+V0ZLDpfxEON4SgAGtkjz30uGFrnSgHo2Lh/MRflp8O01DtCKTm2KWG4kyyCPKQpDZBlyngNbVS/54w2n1ljax3ZscwUqL8Olnjt/fX12a7NxCyIXU3VzmB4aMqEaew0KWjFezZ5Yp5ecyBVka0Qd16RLvlEa3v9WY1I6yOvjTTau93Tbj6y6W0DWBdcxsSASEzHjx7eFUNqbGd51lRwMu6PSBbWFpGta40bea9mUcerKywwMN4+Mu7gyZDnVtSJCtlfIMuVo7jQDQnTUSOBPtTS8aEDJc2jBKt9aVGc2ZRlyA6NrfqNVcGNrLGqkKCqqLsI3ZrZRctn1JW5NwOkCL2IqCDYMbFP+uDlgVj0cZmSUAnR7OLuIz/ZbjVeeCHdhFxiyDOHXos8gZgIuiWYaZJQxOYm1iLiwoB5g59pl4d5EgW67y2TQCwupudCpJItoRYG3HUNfqHv0r52NnYeyHwiM3SubSHeBSq5GQtcWtqFKtr2cK21MPHHETDiJJVuxdoyx6KyfSkMzHMEWaK6m4JVDcgOAeRcIOclGOrN5sbZZw0W6WxUNIw1IA3kjPlUW0AzWA7BUuMvkmuB4nbppn67dVd7NkLQxsWV7i+ZLhWB8Ui/9m1e4vDFgQCAGABv2A9X4Ej8QeqsM0eaFXKHZMmIhjaLKs8RWSJ7nxhxU6cGGh/Cq2D5WQzqY58kMqkZ4ZnMZDKQQVJGozAEEGtMBVXG7Khm+tijktwzqrW9hNZXejqhjwcPw8WNpaNarfzXhv8AUz00OzbWY4UAW0E+UADKLWBGnQXT+yKki2bgJXLJzd3JJus5Jux1IsdCeFxrbThpTVOTOEHDDQ/lp8KjxPJHByDpYaL2qoQ+9bGnMbfZX/V0fS/8i/YztFtDGwkAZlhkjW5ACKuQhRbqPsrRXfsX3n4Vi9q8i54HjnwMrM0N8sMrZuifGRGPUfJPvvWn2Ft2PFR50urKbPG2jRsOKsP9eusi+5nr2vDjKKxsN8SpJ91NKla7rS8rvM8xGxY3ZmaJCW1PSYXOXLmIGmbJ0c3G2lIOTWzI5GxaSRIXhnZRqVITQxcBrYXAJ1A0rZVmdr4ObDYk4vDoZVdQuIhXxmC+LInawGluse3TXlmePZ+GalhurayvdPS+61f1ofYeEoqqiqFUWAzH/UV3duxfefhVHZHKPD4kfRSAsOMbdGRe0FDr/pTKtWZzzhLDfDONPxszXLDDyhIsVGoMmFYvYE3ZCLSLw8nX8DTvBYzexpIgUq6hlNzwYXHVVl1BBDcCDe/Z13/CsHyV5WRw4SOBFfETK0oSOIFjk3jZSzcFFj7qlumd2Hhy7RgVGNuDr6O3ntTXU3N37F95+FK9qcqIcObSugc8I1Jdz/6KCffaqXgrG4rXEy83jP8A2cObuR2PN8tNNlcncPhh9DEqnrfi59rnWttvQ8uDAw/3HxPaP+zy+yfmZXZOI2g+IxU8WFCb/IFOIYoFWMEDoDpMTe/D300bYePkP02MyL5OHUR/zkE1qKKzhLn25uVxhFaLS9FS1vbuozC8hMOdZVec9s00j69ttBV+Hkzh08XC4cf+o/1WnFFaopHjLtmNLWT+79yiuzkHCGEexQP/AMasIrDgqj2Ej/SpqKo8HNvUiu/YvvPwrpCesD8Df/Su6KE2LNpfadn/AH0n6XEUUbS+07P++k/S4iihh7sH6uT7/F/qZqnbZMBIJhjJFrEouljcW07ag2D9XJ9/i/1M1MqAojYeH1+gh1/8afD11X2jmXDz7veBgSFEKgv4qABQQQPbY2F9Ka1BhnF5BcXznT8FoUtGJtgz4wtLv1LLZbZlEYvdxdRbgUCMQbkFiNOFSx8nIV4YdeDL9Y1srqVcW7GBN+068dad17QJrYx21k5nNhJd2BhxI+fpZmSWcFRMXIJtYkGrOB5FwoqhojKRYAvKeA4AAWHEk+0k1ocbgkmjeOQZkcEMPUf93vWf2BtBsPKMDiWuwH/Tyn/uxjgt/KUaW/2Z0Z1qMcXCuMVxR1Wea311Xf4U+5nkPIqFZC6xELYWQSkAEEnMG8biSeOhJNXsHsGOJiyQKNGXLnuOnlDaEdaxotuACgC2t3VFUcvEtvX3Mbg8Q+zZdzIv/SSt9C5bSFm1Mbt1KTcgn421e9fyB3x8KMbgkljaORQyMLFT1/77azMeIm2b0Zc02C/hl8aSAeTIP4lHlDh/hUfp8juy7VmkvxO9f1eK/wC2679VmabeyeQO+PhRvZPIHfHwr3C4tJUDxsHRuDKbg1NVnC3Tpx9fcg3snkDvj4Ub2TyB3x8KnooZxLZdfcg3snkDvj4VnNu7Nmjl55howJVH0qBrieMcQQB4w6j6q1VFY1Z7YOO8KVpLZrPNbPMXbM2tziJJYlBRxcdMX9YOmhB0tVreyeQO+PhWchXmOOycMNjCSo6o5+tR2Bx/j7K1NYnZXaIRhJOC5XmtdNtdVoxJtfk9HidZIBnHCVHyyKeohwL++9JRymlwEhw+KLTgrmhdelKwvbduBxbsPq4012xygkMpwuDUPiLdNz9XAD1uetuxf/5VjYnJiPDkyMTNiG8eeTVj6l8keoVOryOyE1h4VdoVp/pjnfnf/Feu3eKZdn43G/X/APT4c/8AYje0jDsle2nsHup7s3Z64dAkMCovYGGvrY2uT6zTKiqSo48TtUpx4KSjsrS9c34vMg3snkDvj4Ub2TyB3x8Knoqjn4lsuvuQb2TyB3x8KN7J5A74+FT0UHEtl19yDeyeQO+PhRvZPIHfHwqeig4lsuvuQb2TyB3x8KN7J5A74+FT0UHEtl19yDeyeQO+PhXcbMeK2/G9SUUDa29RZtL7Ts/76T9LiKKNpfadn/fSfpcRRQk52LKFilLEKBPi9SbD7VN1mmUcytfKQbGxsQbEdRtSGDZpmgIBAKYrFOMwJU2xGIFmUEX0Yn2gUsTkdiUeNExDCFQxuGdfUAUDanr00vY9ViBtKW4/EMkGIZCFcFspIzDNlXLcdhaw/Gkg5IYnT/rGJAXW8wva2a67wjpWa/WM7di20Oy4SiZSxYqbFjxJCoCT7bUKWjFXJ/bOIlaTfRMAApAy5SpLOMpJNjdVVtCbZrU65w3m3/k+ap6KBNbEHOG82/8AJ81UNtbNTFRZJIn0N1YFAyMODIc2hFNqKFwxHCSlHJrzMlh+Uc2EIjx6sUvZMUAMrdm9AJCN676/41pI8ZmAZVYgi4IKEH2ENU00KupVgGU6FWAII9YNZx+STwsWwM5gvqYXG8hJ/unVfwqM0dXFg4+bqEvrwv7Zx6ryH/OG82/8nzV4cQfNv/J81If+aJ4NMZhXUeew/wBLH7SPGX8aabN5R4bEfVTIx8m9m7psf8K1STPOfZ8SC4uG1us1906E+J5NNG7S4Evh5Dq0fQaF/wC9Hm6PtHur1OWbQ2XHQPAxt9Itnib/AN79H2H31qa5kjDAhgCDxBFwfaDThrQr80p5Y0eLx0l9+/634UVsPtASKGRSyngVKEH2ENapOcN5t/5PmpHiORiKxfByPhZD5vWM/wB6I6H8LVH/AMyT4Y2x0XQ9Jgu0ftdPGT/elOKtSvwI4n7DvweUvWn9HfgaDnDebf8Ak+ajnDebf+T5q9wuLSRA8bK6ngykEH8RU1UcbdOmvUQcrMG0+DlURuHUZ0PQuHj6S219RH41RxnKuR8Lhtwp5xiwBGejZTb6R+P8OvEDW1ayvn3InCMNozxt4mDWRI/VvpS1+7cV5yu/M+n2RwngyckuTmS88q8rUfpZqth7MXCxCNI3J4u5yZpGPF2Obif8KY84bzb/AMnzVPRVpUfOniucnKWbfmQc4bzb/wAnzUc4bzb/AMnzVPRWkcS29SDnDebf+T5qOcN5t/5Pmqeig4lt6kHOG82/8nzUc4bzb/yfNU9FBxLb1IOcN5t/5Pmo5w3m3/k+ap6KDiW3qQc4bzb/AMnzUc4bzb/yfNU9FBxLb1IOcN5t/wCT5q7jkJ4qy+3L/oTUlFA2thZtL7Ts/wC+k/S4iijaX2nZ/wB9J+lxFFCT3YP1cn3+L/UzUypbsH6uT7/F/qZqjx3KNIZmSQEKqoxfpHxy9hYA+bJ43trawNgGtK8fjWhixEiguVLFUCsbnKtrlbmwOpIGgvUR5YYXTptrax3cljmtl1y26WZLdude0Uw2fMHVmU3VmuDwuCqkaH1GhS0Yo5OcpXxLPmjygKpFle4uXGV1OoJChxw0YceJeb/1N3W+FSUUMyI9/wCpu63wo3/qbut8KkooMiPf+pu63wo3/qbut8KkooMiPf8Aqbut8KWbS2BhZ9ZcOGPlBGVu8oBpvRWNWekMR4b4oNp+Doyw5MvF9kxWJi/sSKZ09lmFx76PC20YbbzDpiV8qHPG9u0o4sfwrU0VnDsdH5xy/cipeaz+6p9TPR8usMDlm3mHfyZ42X3MLg++nUeLR1ut2U9YUkH8eBrvEYZHXK6qy9jAMPcaQS8h4lYvhXkwr/8AiboH+9GdD7NKcyC/LT3i/wC5f4a6lfG7BeB2m2fmjc6thyjbmXt0t0G9Y/wplsTlOmIBUq8cyfWQspzIfdqPXVE7WxuE+1RDERDjPhx01Ha8P+ZGlSY7ARY1ExWElUTp9XMvA24xyDsPAgi4/wA500+x1TjxxSxs1opp39Jd9efMvLIf7/1N3W+FZvk845/tNsravCvit1R9emmtMuT23ucIwdd3PEcssR4q3aO1TxBqnyZ+17U+/T/7YrW7o8IQeFHGjJZ0v/UR9v8A1N3W+FG/9Td1vhUlFWcGRHv/AFN3W+FG/wDU3db4VJRQZEe/9Td1vhRv/U3db4VJRQZEe/8AU3db4Ub/ANTd1vhUlFBkR7/1N3W+FG/9Td1vhUlFBkR7/wBTd1vhRv8A1N3W+FSUUGRHv/U3db4V0kt+oj2qR/nXVFBkLdpfadn/AH0n6XEUUbS+07P++k/S4iihh7sH6uT7/F/qZqnxOy4ZGzPGjNpqwBPRvb3XPvPbVTY86pDIXYKOcYvViANcVNbU00DgkgEXHEdYuLi/ZprQC5eTWFAIGHiANtAgHDhw7P8AQdldTSmGGZoo85S+WJbLeyqAoJ0H/wCuB4UxqokIfeK6qyFz0WAa9gtrg6UKWjFuxOVK4hnGXKAoYNckMCzqdCARqhIv1EcDpTfnaeUK7jhVSSqgFuJAAJtwuRx/Gu70MVEPO08oUc7TyhU16L0Ntbdfgh52nlCjnaeUKmvRegtbdfgh52nlCjnaeUKmvRegtbdfgh52nlCjnaeUKmvRegtbdfgh52nlCjnaeUKmvRegtbdfgh52nlCsztjZu4c4rAkCTjLAPEnA49EaB+witZei9Y1Z7YOO8KVpZd67mtn/ADyMRtPasZEO0sMdUss8f8TRkgMrDykOvu6rVe5LY1DidpMGFmmRlPaDGLGo9pYdcJi8x+y436OZf4UlYEK9uoMLg+/sqj/wviZDj43JLRyohJPkB1H+CivJfqPsTjB9knNaUq8nJZPxi015Nd1G152nlCjnaeUKmvRevY+Da26/BDztPKFHO08oVNei9Ba26/BDztPKFHO08oVNei9Ba26/BDztPKFHO08oVNei9Ba26/BDztPKFHO08oVNei9Ba26/BDztPKFHO08oVNei9Ba26/BDztPKFdJMp4G9SXovQzIWbS+07P8AvpP0uIoo2l9p2f8AfSfpcRRQwpQbLGIw7xt4vOsQzDXULi5SV9VxcX9dK8NyGxCm/PGI7BvBoBZRfPfQcL3sVTsN9FsH6uT7/F/qZqZUBkRyLn0vi2JAUX+m1tbNdd4RZtb9fTbUdGzk4kYXDsz55MhVdAS8jERoth1lmI99NaixOGWRCjqGU8QfUbj2WIBBGoIBobYs2PynixBYJoAAQ1xlcZnQlT/eRuNrix66Z85Tyl7wqHC7Lhivu40S9r5VA8Xh7LXOg7TVjdDsHuFAq7znnKeUveFHOU8pe8K63Q7B7hRuh2D3ChvKc85Tyl7wo5ynlL3hXW6HYPcKN0Owe4UHKc85Tyl7wo5ynlL3hXW6HYPcKN0Owe4UHKc85Tyl7wo5ynlL3hXW6HYPcKN0Owe4UHKc85Tyl7wo5ynlL3hXW6HYPcKN0Owe4UHKec4Tyl94rznKeUveFZjF8ppYpp7wpJCkhjGSyyXEKy2A6Wfo7zSym4UC9zaOTlygNtxazW8ZCr3D2yN2EqCDxIPDroOUe7bwceJw8sLMvTUgG40Yaq34MAfwrI/8NccWmx5lssl482oF2UMrH8SL/jTFeXSX+p/hJyqyNrlVh0hwJBygW1YqL1Ww/KOCJ3mTDFXxBcvmkUfUuiDTUal79G446m1Q420zuwe1Rh2fEwZJ81V4O1f3rojac5Tyl7wo5ynlL3hWOx3/ABAUKDHh28ZSbgEsm8VXRQP+7Y5gvZZtRUi8vl1Jw3RBIuskblrbvVFA6VzKttddeFrVZw8precp5S94Uc5Tyl7wpPsPlEmJkkjEWUoAc3RZWF7XVh1cCCbXvwp1uh2D3Cg5TnnKeUveFHOU8pe8K63Q7B7hRuh2D3Cg5TnnKeUveFHOU8pe8K63Q7B7hRuh2D3Cg5TnnKeUveFHOU8pe8K63Q7B7hRuh2D3Cg5TnnKeUveFHOU8pe8K63Q7B7hRuh2D3Cg5TnnKeUveFdJKp4EH2EGjdDsHuFehAOAAoHQu2l9p2f8AfSfpcRRRtL7Ts/76T9LiKKEnKbDkUvu8VIis8j5ckLWMrs7AFkJtmY8TXXgnEemSflYf5KKKAPBOI9Mk/Kw/yUeCcR6ZJ+Vh/koooA8E4j0yT8rD/JR4JxHpkn5WH+SiigDwTiPTJPysP8lHgnEemSflYf5KKKAPBOI9Mk/Kw/yUeCcR6ZJ+Vh/koooA8E4j0yT8rD/JR4JxHpkn5WH+SiigDwTiPTJPysP8lHgnEemSflYf5KKKAPBOI9Mk/Kw/yUeCcR6ZJ+Vh/koooA8E4j0yT8rD/JR4In9Mk/Kw/wAlFFAHgmf0yT8rD/JR4In9Mk/Kw/yUUUAeCcR6ZJ+Vh/ko8Ez+mSflYf5KKKAPBOI9Mk/Kw/yUeCcR6ZJ+Vh/koooA8E4j0yT8rD/JR4JxHpkn5WH+SiigDwTiPTJPysP8lHgnEemSflYf5KKKAPBOI9Mk/Kw/yUeCcR6ZJ+Vh/koooA8E4j0yT8rD/JR4JxHpkn5WH+SiigDwTiPTJPysP8lHgnEemSflYf5KKKAItjOJYpJMQ8m6ZmVSkSi7I6XJRQfFduvsooooD//Z"/>
          <p:cNvSpPr>
            <a:spLocks noChangeAspect="1" noChangeArrowheads="1"/>
          </p:cNvSpPr>
          <p:nvPr/>
        </p:nvSpPr>
        <p:spPr bwMode="auto">
          <a:xfrm>
            <a:off x="63500" y="-833438"/>
            <a:ext cx="2657475" cy="172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4102" name="Picture 10" descr="http://3.bp.blogspot.com/_3_kLGb0uHSA/R0YHgKn-TYI/AAAAAAAAAE0/aqHe8vcM0bI/s320/filogenetic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321370"/>
            <a:ext cx="1944688"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12" descr="http://www.monografias.com/trabajos38/evolucion-del-hombre/Image10517.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5005703"/>
            <a:ext cx="201612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92" y="3092099"/>
            <a:ext cx="2627313" cy="14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701915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2 Marcador de contenido"/>
          <p:cNvSpPr>
            <a:spLocks noGrp="1"/>
          </p:cNvSpPr>
          <p:nvPr>
            <p:ph idx="4294967295"/>
          </p:nvPr>
        </p:nvSpPr>
        <p:spPr>
          <a:xfrm>
            <a:off x="383090" y="1090716"/>
            <a:ext cx="5986463" cy="1446008"/>
          </a:xfrm>
        </p:spPr>
        <p:txBody>
          <a:bodyPr>
            <a:noAutofit/>
          </a:bodyPr>
          <a:lstStyle/>
          <a:p>
            <a:pPr marL="365125" indent="-255588" eaLnBrk="1" hangingPunct="1">
              <a:lnSpc>
                <a:spcPct val="90000"/>
              </a:lnSpc>
            </a:pPr>
            <a:r>
              <a:rPr lang="es-MX" sz="2200" dirty="0" smtClean="0"/>
              <a:t>La diversidad es siempre más diversa de lo que podemos imaginar.  Carlos </a:t>
            </a:r>
            <a:r>
              <a:rPr lang="es-MX" sz="2200" dirty="0" err="1" smtClean="0"/>
              <a:t>Cullen</a:t>
            </a:r>
            <a:r>
              <a:rPr lang="es-MX" sz="2200" dirty="0" smtClean="0"/>
              <a:t>. </a:t>
            </a:r>
          </a:p>
          <a:p>
            <a:pPr marL="365125" indent="-255588" eaLnBrk="1" hangingPunct="1">
              <a:lnSpc>
                <a:spcPct val="90000"/>
              </a:lnSpc>
            </a:pPr>
            <a:r>
              <a:rPr lang="es-MX" sz="2200" dirty="0" smtClean="0"/>
              <a:t>La diversidad remite descriptivamente a la multiplicidad de manifestaciones de la realidad. </a:t>
            </a:r>
          </a:p>
        </p:txBody>
      </p:sp>
      <p:sp>
        <p:nvSpPr>
          <p:cNvPr id="5123" name="Text Box 4"/>
          <p:cNvSpPr txBox="1">
            <a:spLocks noChangeArrowheads="1"/>
          </p:cNvSpPr>
          <p:nvPr/>
        </p:nvSpPr>
        <p:spPr bwMode="auto">
          <a:xfrm>
            <a:off x="3376322" y="142363"/>
            <a:ext cx="393056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600" b="1" dirty="0">
                <a:latin typeface="+mj-lt"/>
              </a:rPr>
              <a:t>Tipos de Diversidad</a:t>
            </a:r>
          </a:p>
        </p:txBody>
      </p:sp>
      <p:sp>
        <p:nvSpPr>
          <p:cNvPr id="5124" name="AutoShape 6" descr="data:image/jpg;base64,/9j/4AAQSkZJRgABAQAAAQABAAD/2wCEAAkGBhQSERQTExQVFBQUFxUWGBgXGBQXFBUVFhQXFRYXFBQYHCYeFxkkGhQUHy8gJCcpLCwsFh4xNTAqNSYsLCkBCQoKDgwOGg8PGiwkHyQsLCwtKSwsLCwsLC8sLCwsLCwsLCksLCwsLCwsLCwsLCwsLCwsKSwpLCwsKSksKSwsLP/AABEIAMIBAwMBIgACEQEDEQH/xAAcAAABBQEBAQAAAAAAAAAAAAAFAAIDBAYBBwj/xABGEAABAwIDBAcFBwEFBgcAAAABAAIRAyEEEjEFQVFhBhMicYGRoTJCscHRBxRSYnLh8JIVIzOC8RYkorKzwkNUc5Oj0uL/xAAbAQACAwEBAQAAAAAAAAAAAAACAwABBAUGB//EAC8RAAICAQMDAgQGAwEBAAAAAAABAhEDEiExBEFREyIFYbHwFTJxkaHRQoHBIxT/2gAMAwEAAhEDEQA/AJCbK4/bg6oMe0OLbNdfM0TMcCNbHigVSuR42XOrJcGzM3PcFh1s6zSNM/pjV6g0nEOYQRcdoWsJWT247NRPIgj4fNSbRMAAbyB/PVSbSpf3B7h8k3FJuUbFZElCVeAHsza76Ic0Brmu1a4SCtHs7a3Wup02GDrUflDRTYLllNugGgJ3/DIFqlw+Icwy0kHl8DxHIrqyxnIUjeYXGvc5+hdBc1uga2YY6odS5wvG4ShOKbTDeqjMS1zg7dndBzn8ztRwbHFVdh7UaDleY6181HuNi0AkNnmdeRVvrgacB+fNUd2ojMbF7gNYu1o/SVUYNOkU5KrZncVgS25OvLTglTwIO8oviKIII4/yUOwdpBtE+iPq4SxNU9mK6TLHMnfJNhavUyNWPgOsM0AyIMWuPFNxm3D7LbfE+PyVHFYvMYGipk+JSFnyKOm9jRLp8cpqbVtFxjy43PEmY3CSpqGOc24dHMQCO4oYH80i8b5PJJH2bXo/0xdQJcWGqSIl5sByJv8AzRbPYvTKhUhpplhOrml0HnEyPNeO0K02yjvM28voi2GxzaMZu2fag3aJFsw94jWLfEKyHtbqTalMlhNT9Qa4zysCsVtTZha6Ic07gQTHedYQ/Zf2gPzNmSBveTYa9lgIa0cJlbg0KGMph7Hi2sAWO/cNE7Dmlila4MvUdNDPGpfuedVJUZZKMbTwDQXQRLbb7oUbL0WLJHLHUjxnU4ZdPNxZFKaPJPJUb+Kc0JhLszo1neln4BczJMUSBkqJRKcomv3KRqYhMhBykY5RpzdVYD4JarMzS06OBHmszsXEhldoNiZYRzP/AOgFqWmyyO26Jp1yW7yHjv8A9QVh6pU4zXY6vwuWuOTA+6No24SCgwdcPYHcQD5iVKXLUnas4ck1JpkspKIVeRSVle4zeP2kWOb2TGvlwVrZG0GuLi4w7dzCHYfFtqUxQqQL9hx3G3ZPCyq4vCupOLTqPUcQvFxwQd45bS/55PrH/wBE01LsaA4cveHbmmVLtGu3qXRcDszuB4IPgKzqjHsDjIGYXvAGg8Y81Y2DTFQVKJ0e0uHJ7RY+oSvScLk3+Vr9vIyXUalSXIMATTTXGyFZoszAFdt5I17zmKMm6iRUqRJAR3DUoAG4CB8T6qvhcNGlybIi2noOCnTSWXLa4j9RPXf+WHS+ZfQrvQTalSHEDeBKO4h4DSeCy2Iq5nEneZR9fkVKIn4diauZEXJjnzyScuNF1yTro4FNTbMxpzEpoAGuoTXVie5SwqLJq5bW5xfy5+SjqV2m8EHvEDun6qsulnP4q0UWW4wDST3mB5BHuj/Sh7Hhpu2fZByg2IgmDA5ATzWUUuFqZSDN93+qtFM912ZjaAp5TSph5Ia4DhAdAkEuMOHfrdU8dsHDV6fW0Hwd4aQ4Ddds2uIkGF5bW2o4tzSZmDrEDxvb58VJs7bj8NVD2HQzG5zXC4I3jVHjyzxO4sVlwY88amrD2LwxYYOt98g9ygBhE8bXZXaHsOUHUE2a6PhIQc6wvQ9Nn9WNnkOu6T0J12HgXTi1RQpGuWowNihSdyYXJ7Hq0LkPalCQK44IhROwiEE6UYSWNeBdpg9x/eEVY6CuY6nnpub+IEeO71hLyx1waHdNkeHNGXzKfRWtmpZT7hjwNx8/JHJCxfR7HllbK73+yZ3OGnzHitc+qQNyV009UP0GfE8Dh1Da4e5MkoeuPBJaTm6WYWu2yLYDHNqtFKtGkNf7zTNgTvF0NhRZIK8rkx6v78H02MqCJoOw9UT5jQtNpB/lwjeydm9XiM4MshsRvFSWnuAIPohuDrtq0hSdZwPYPfqDy/m5G+jzyA5rxdhyc49q/cd/MLn9VJrHJ9+H8/DQ2C3SKB6OkvdkMsDiLgyIkEc1N/ZYbTzCQc2UgzfmARO5Fdzj1jg0ze+YEmQAI1gp+GaMYKeWQRUFMk/hNg53lPmkR6jLPaXH39RsYJPYN/Z90bZVL6lVoc0DK0GdTq7yt4lEtqfZ7cuokD8pNvAnTzK1VGgzDU2NaIptAafGwcfHXvXX40zAHgbLpYJTgvazJ1XpydzPIekfR6tSY8OYQINxdptucLLAkL6dr0m1WZTaV8/9Mdi/dMZUpWgEObGmV3aGvfHgiyzc93yVgSjsuAC5dZSkSTA4nT9zyCVRsEiZE+Y3FGMFsIOANQnSw4DVZpTUd2bYY5TdIDVngyRqXOPgbj5qKUY2psLIC5k21H0QZSM1JWiTg4OmdlNcFYpUJUdZkIrBorOK6xsqSjhi4wEUp7G46fH+fJSU1EOONy4BbicpG5dFSWjiLeEyPmiNfBQP56cEJqWQxlYU4OJodjViRMyJhwm/aFiPEIlVAm1/BZrZlQjT+RJ+i0TaxgW3A94i66/w+VNo4HxaFwTHBxnknzdRirKb1sLsqR5iUHZazrjnKKnWUzb70zkztUPBsuuTWthPlWLZEVIFx7wmdcNFTCpszvSDCZKge2wd6OH8BWp2ZiutotdaSL/qFj6yhe16XWUy0XI7Q8P2lUOi20CM1Pj2h6Aj5+axJ+lmrszqZYPqekUv8ofQ1JeBqkqhpE3KS2Wzj+nHyY3CYiTB8CpNe9p9FSYYM8FbbVvmGh1XlYTvZn0iUfBYpPggixC3uyduNrUTLQKzMgMN/wARsOGoiCNx7wZEZfPxVCM9Gqp6x0khjWl7o/Lp8Skdbijkxvyvui8UmpGgxFdziyGSwAl0Xa2LdpwF+A5haHobjaT3VLAOb7LdJt2jzO7z4rOvxTsThnGgXZw0ZmQAYZMhkC/YvxsUE2PjSxwIMHkudhx+VVbV/wBNaZ7rhK7a9J1M7wWnjcRKw1XpniKFV1OoG1Q0lpziDa1iOMTv1VroxtrM8Xgm8HQ8QPj5qj9o2CioKrbF4kxpmbY+YhdLp8iUqktjL1eGUoe17k9T7Q3i7GBp4RLY7zBleZdJMW6pialR5lzzmN5iRYcoEW4QrOIx7mtnMUCq1SSSTJO/itOeUHtFUY+jxZI7zlZPgGZqjAeI8hf5LTUq7W9p5ubgDcFlcJXyPa7cD6aFabqcwGV0HunMNxB3LmZuUd3pn7XQnV+sMCY5iB8VnK+CyuI4Ej1R/B0u25ryQQJHnxVfaVESDvKCEtLoPJHWrB9GluVanhzUqZW/zmimXKxx5K50ZwcNzkXcfRG50mwFitpFvZ2wA0WF13FbPqDQBEquLc0dkA96HjpU32ajS12mkt89yR7nuafbHYBY4m4Ig6IDjBDo7lrdoFrmzGh81k8RdxPP9loxMy5yxs8afzjPwWrazstsbAfBZ7Y9Ak6Wj42/+y097fJd/wCHRW7Z5j4xJ6Uoqyq6gdYULqTuFkSY5BOlW2DTHVsMOcJJGobpA5n5Lp5JRxxcmzz2D1M2VY4rf6EdTGNBjMARqJAVijjLWLfOVi6dIuMBWm4ECDmPeLLBj6ucnen+Tt5Ph2NKnL+DXuruI1XWP4oTsjFEOLHPLg49nNBvvE93wKNBnculjnrVnFz4vSlpZwhMcCnuoJrWo3YlUPbUtzWcxbTQrB7d5zD/ALm+vqtBoocXhW1GwR3cis+aDnHblcG3pckcUt/yvZhPD1w9rXA2cAfNcWRfi6lIlgLgGk6ARrPzSS11iWzQx/CG94yVFctXA2E6ZXQV52j1o+m87kc6MYxvXFrrZ2ubyJPPzQINVrZxb1tPP7OdubX2cwmYvpwVStxcb5JSuzYbCecJ1lYSDSpkkFpANQyGgTqJLbj8R4J+O2ezEUvvmFbFz11IXNN13F7QPc4wIFjpMWftDw7BSa2kIBeCAC4iBTe46ndE+KyPR7blTC1m1GE7szdz27wR5rJmjPU8nfx2fyDxtLYO4PEGxBiPQo7tbbDq1Jral3N38RGveqG0cJTLfvWGM0Xuh7Ig0Xm+X9N7cNOCo1a3Z10VQmpbo09jNbYqdvKN3zQ0uUmIq5nOdxKhla7szJJcDpRPZO0w3s1Ccu4j3f2QoFJVJKSphwk4u0a7rmEgteHd3zUWKpy4IFs/FZTCO0q+ZZJxcWboTUyptO4awe8QtRgMMAwAbgAs0xubEsG5oJ/nmtZhbJU3skPxq22dfRsgGN2eC9ad9GQqGJwkXQxlQco2CKuCMRuQPG7IMta0Xgk8gCtrS2STlLnRMWudeQkxz0QLpNjBh6xY3K45e1+Uybd99OYW3pZRctMjD1cZKOqJzY2Ey0gIE379SPkrhe0OyyAeE38tVk8btSqIptdlGVvs2nM0O113odReQ4ODode/1Piu5HOscUkjgZOleSTlJmv2tttlJpuHO3NBE33nksZjcaary92pgW4BTPwbi4ueZnfqSVBXw2U2nRZM3UPI67GnB0ccac0t/J2meB7+Kc2sANRzngq4oE7kw043IVma2Qbx3yEMLiGTrG8HfMyL/wA0Wnw+MDjYgtI10k6xHcsSEQ2TjQyo3N7On6Z3p2HqZxmt9u5zus6FZYtrk2GZPYCUOqY+m38ZB4AfVGNiNZXcWMz5g0uu1wEC5h2lhddR9di8nG/Cc6/NGiKFzq+VkdbsVg3zzAK5/Z7HRZ18xAvcNnNokS+JYfIeP4Vmv2gf7sDuHkUldqYCoSTTa0s90xXdb9TWkHwXUr8QweTp/gnW+Dz0hLKupocuWdckaEd2thKdGkaTxNRzWVaNVvvNdZzH30nNB4t4FT9FcAxwdUOV7gLUzoRF1L0lqtdQw9JjST1jwyfaDYZ2fN7f6SoVYXxVYVatEOJc1uEq1XE781NzPh8VkMNSIqta7Vpj4+a0mGccuNqGwp0fu7e5rDPrHmgOFdmcHnWWz4QPWEuezTLirtBro9tGphy54AdQLmsqtMObDjvZOhAInn3J3TLCCkzPRcHUHkBrgZIJaHZHcCAZ5jxi70ZyjD47NBhlOx0ILiCPOPRYraWOdk6oOJYHF8bsxET5T5pM8FZNce/KLxZbjTBznJspsrsJwYi5cDlLTwjnAkCw1O4d5S+6O/0v8FdBaX4GZ0S2fj9xQ92HAi5nfpHmPHyUrMGQA5pB4ibjvHn5bkMo2qGQuLs0WzhNafy/MLV4VkrDbLxkOHdHwWwwGMlYMqpnRxO0HKNGyp7RZaAJVyjirKliWVnO7BbHAj5pQznYBY6i4sqAEglpuCRoLSRussU4dgGJmBA5387Farb+1K7M1E5YIyuLQJEi7cws0wRum48K+zejxq0ZHYzO9rfAHnJII/aQep08XRzuplHUZjHHM+4vlYJF7tY1piNbgqB1Exu9Z5L0zC7Ko02ZSxkGxzAEn6pzNkYaY+7gg74n43C6OlVycx5PCPM2VjYageCma6bE34eC320+h+Fe05WGm472l3/KTlPcsRicC6hULH3IFiNHA6ETu+hCy58en3I29Pn1+wjbhoMnRSRewFlNTM96jxNQxlA8Vm5GuOh0wVjHjNaOfCVGwNgkk8gN/ju3JVaBChKamZJbhP78/slg3CTvJAi28DuRbZHS17KrXElpafaBgrNSRESCr1PDPrRAGbedJExJ581dqO5Gnke56PS6Vdc2ox4b1oc0hzQWtqMc0mbaOEHvmN15MTjRSw3XVhlD3O6m/aHstLyBcNsRO8ngvP8AB4tzXNAuW5m2uDla+I/qUG1dvvrtYHkkjU7jFhA3dyLJii5Kb+2JxpxdB2rjKRJIcL39o77nRJZEUzwPqkr28Ifrm+4SarOI2c9jA9zHNBMAkQDvRjol0d69we6zWubY+8AZP08V6JtHCUXsyVAHCPZdYkD8J3kcoKEW2eO0MW5hlpIK1/R+K4o1HkTTOI/qIox6OcfBCOk2x6NF/wDdVRB9wyXM433j1Vjo1tFrS6m1xyHKTmEEv5RoFCcmk6RBtPB14iXlpnm4tafQLCYfFQ2OYPOxmO5ajpnj2nDMa0zmqCf8rTNu8hY9hGQnfIHhqhki4mg2VtcNbVzNB6xjmHi33mObw7QErM4mpmcT/IVrPDXHlHjKouKjLikOYydFM1kTbQT/AKplMgb+/wCkcFZw1M6wSSQIidbi28nc3lJtrRpjGkPY05SJIGpE6jeTuAneeAidFPhcAXAQIaYFhJdOmVhMu19p0NU9PDiQN5Iubta7NlmSIeQATmNoNgBdcfXD3OMvcPdgvOaRFzvJho8FHaVjoR1vTf7jNoYcBomxtAdmzwZOjoFhAsAJ0lDalB4AIkiJ3kAa6Ec5nmjwaKYAy9pzc5JgOvlIN/ZaBeXQJcdTYWtnbEr170aJyn3icrANIzOPagGJDASJTVUhUttzO4Ws0ntOLTbcTxmbknQeaN7Lx9wDI7wRPdKPN+zWrOfrabXx7oMaRFgJ74Q/H7FfRq0xiszKbnZTVb22QMuUAmCww03IMaiRMDPp9S3DxZ4rv/oP4MyEP6WbTqU6eWk4sJMOcNRyB3HfPJP2PXyvq0S6XU3EA2u3iAPA+KlxmGDw5rtHfwFLw9HT1Sdg5ur/AMUqM90U2aKrKzj2sjmm+hLgdeOiNU64aCzdYjkNI9ArGxcC3DUTTBBfUdmcY3BpAE+J/p5qpi6UGRuWyK0q0YZvUy3gnAuJduFv2UmM2lToiXuidGi7j3AfFB62MyAvAJgExvkbli34t1Z7nOJkkEzB03Dh3IvUUSlj1M1tf7Q2zDaMg73O3cTAKDbZ2vTxDWuALHtPsm9iDMHeJA7iTxVWmwDT91ypTB1Sp9Rri40Px4Vjmp+Cs2tBTqmJESq2KoOBtcKnUrFZFFmrLlUnaLFatIjinU9llwkmOFvjdOwdKLm5RDrESVGeTbBJoFph3Cx48/ii9IinSJIMuab8LNFuXaKpOrgOktDrixndfceasY/aZrwIDQ0ABrdAB/DzujjHVJWDemL8g/C1i1zSNWmVVoUi4ho1NlYp0i1xkQQp8ZhBT6ssJzO+fBaMvCEx5ZI3YlTl5n6JI9SkAAbkkgM2GxAMoDA3KABAv5/zehHT3FVKDqTWTle3O17rkGSHNa7W1vMK/suq3N2dHCWkcDeFqcRhKVWk3rmMqNaSW5wDlkAnu0JUAPCq9YklzjJO8ol0cw3WF7c+Qlouf1BXumuzsO3JWwxApvJYWgkgPbcls+6QW/woNsio5pc5pAytMzvEaBV3C5RLtVhZUcwuzFpg/qgT8I8FA3TxCjq1i4lzjJJJJ4k3KVOoADbuUZESVnEDvKrEpz6k6ptISR/OaEYkEsBg83K8Sd3HmSAZtuvIGs9LFMDY7QMOBkB1jYhtwGyDc6mNbruFg040AkSLkkkGBawsDpx5q1htmCo4dTTfUIIJAkiOBIb2THEAaxNobCNofP2vkgo4S8u0ABgwOyRAJdpIcW2jUxdXTinEhrZc7c2C8+6JFMjNqCRngCbNO81sfoXUqnPXJpNmco/xHHeSb5JEjj+kWW12dsejQbFJjWdw7R73anxRrG3yKlmSexnOjHQYyH4kCLOFO5BtrUn2naa2EWAW/p4cCBoFQa4jRTU67jqFPTceBLyauQjSwsGVS2hiWlwpV6YdSqy0kiWzuB4T8Vbp1LSTHeocXi5EBocDrm0juVbsipGC23sdmFe6llLi9hdhKt+sDmf+A4j2iLBs6ggcE2lULhJaWuFnNcIIPcd3NaHbuzTicM6i+Q9hFSk8WMt4c4kEdyIYLAdZTNJ7utrZQHPJ7LNzYteSHaXkGYRxdcmjRGePU39/0YvLLp4LtaCn9WQSCLgkHkRZcNAap6VmB7AnGUeyTvWZxuBIlwHMx9Fs61KZOg5rL7a22xvYpjM7juHjvScsFW43HJ9gXTqKVpQ2jir31VttZYJKjanZZc1U61GCSAJ5j+QpHYmygNWUcX2FzQ2i4xfeVJUdEn+WUTagI00m/EnRR4t0WB1Uol7EZvefBXMFiadOS+kKsiAHueGgzrDCCREWJVSiRoU2YJ5IgDY4d2Ex+eaQwtdrM7TTe406xbYsNOoSWuy6Fp3GxR/G/Z212F69p/vGA1GsAOVzGuki/wCQFzbA9qCvMqT8pmLg75HmFpMD0+xFGMpADTMQYP5Tf2eXJL6jB1UoxeGSVPdPwLjmxpuLRWr7Ta1xbw+i6hFbEsc4uLbngSB4CUk/RImuJvNlN6twYLtHbZP4Tq0nkSPNF9uNqVKYo5urpul1Rw1LW6MHeSSeTeaAbDxDi0Z7OYZHcZBBVPp/tioHii0wzq2OPE5i6xPBCgWZnaeMzZabfYZmjvcdfIN9VTY6FGHJwKoNE2ZdUQKkCjLSE4p1Bsz3H4E/JMIlS0t9r/SNfVD2HQ5Nx9nWyG1i59QBzKYADSJBc6/aG+ANOYO4L0lrGgQAAOVlmPstwwGFcSPaqOPk1o+q1zqKbGelC8iuQymwQezJVerUYNWPHcP3VxgUnVpkc18inCuEUaeOj2WOP6oA9JTnYmqRYtb+kfMq392XDhiEz2vuBuuxSY9wuSSeJuVKzEcVOaK6yhLgFemKJqZc2aOs7BEtvNtJ5qbDYWnhslPNqbZvaJP4jvJuZ3q0azaNPQTBPfAk99rwsPjtuk1sx7IdAiZyuBuRoHbxwkrNN2zd02CWT9Cnthop1q17Z3EzxJkoFiNrDRjc3M6LS9INmMxEVWAh/vtkFpIAEiPgfmslWxDGktMAixHBaVktUjLkwuLuSBm2Ma/IZJceA9kcz+6yNVpW1rY1vKOCGYmi19yB8ClSV9y4ujLgXUjHX5IhidmwOzJPhCpvwjxfKUiSoNMaXhIED+FPbhnH3SmnDHgfJVZOTtPEQCBELhImY05lNNA8D5JpolTUTSif7wNHNJ8U3NT/AAu81AaablReowfTRcNanPszxkX8wVzrWDRo5Wd6iSqkFNM8VPUZXpJF/r2fhZ/xfRJUc5XFNa8Imh+Tc09oEPa4AEHXdrB08VZ+0eowUWwBmeaV4E9ljjBPiPNC8HSuJBImD3ED5hDOmmKJxBYTIYGDuPVM+nqqBAQTgmhdlQMkapCmU+K6hbDiibDtOo4gTw3/ACV37sHUwQe2DUc4k2LQ1pF/xS6PFRUqOVpLjBEEA6akHffQiEW2hSpuD3tysYCxjWzc9gvqZQbkBzmjdoFOB1Ubz7NMROFc3eKhPg5rfmHLZArG/Z3gyzDh51quLvAdkeocf8y12ZMXgTPkkXW1ITGp3VyhcfAKZZovUnVyqlOm4aKyKkjmqTaLoeymn06MXNgLydwGslNwbkC6bdJRQp5GEh5IkjJLRmicr4a9uYZXCbZhOqNT2KULdIxfSvpR96rwzMadMx2b2kSQG5gfe1jVVDZhDmua8iSHNgdnLO69yZPMc0Boy41GiDILgBlE+0bSQJh1gATwhWcbjHOytLmlzLABpP4hN5M2pkWHtHSJQ+1p2dnDJQi1f6I1ewtq/wB2I7dRx6toGbMTuOmWYi0jVLpl0AxIis1nXzGbqwS+9zLNTBsCJkawgWw35XF5L2NBcGZZBBIMugmbS0ar1jor0qZWphtQhtRtrn2hFiJS9a4M/VNySa/2eNt6J4kiRhsR/wC3U+icOi1Zp7dGsO9rw3xML6GFYcV0VQrtHPd+D56dQi2Qev1XPuf5B5n6r6Bq4Wm/2mMd+prT8Qq3+z2G16il/Q36Ivb9sVpPBxhR+D1XHYYX7J+npde/M2RQbpSpD/I36KLE7AwzxDqNI/5Wg+YurtfbK0ngP3RpgRB56fsqpayYMeq99p9FsEJihSJHESfWU9mwMF/5eie9jD8QrU0i/TZ4AcOw/h9FE7AN4BfQNbolgngj7tRBO8NDT4FsELC7e+zd4JNAZtT1biM8fkMAOHLXvRxnF7MFwl2PMXYJoOgg6d/BSDAs/CEUxWALSWPaWkGCDIIPMHQrmCwT3S0Mc5w4NJkHQiAm6UKuQL/s5n4QktS3oliSJ+71r/kd9ElKgV7/AJlANAcW6EGP5/Nyy/TBkYyr/k/6TFsW4cVclX2XmMwG90ajxGnNZHpsP99q91P/AKLFmNCAgdCc0JsJ9IKg0TBENj4PrK9Nm4uv3C59AhrDcLWdAKINdzj7rDHeSB8JQjEwu7YWVxd1YqODXZQdQQZDg3323kjvm2uexOADMgnO402kR+POc48ye9epswoc2DyPiDIPmAfBAOkWwJGZouJObiROXPzFjO/KZNwpKJsx5Vk2aqXZ9n+v9mi2DhjTw1Fh1bTYD35QT6kok16q4HFipSYbTlAdGgcB2h5qUuRJN7mKWzpk5rkJNqvO+PJRNCdUxIY0k/6ngEWkGy26uWjWXHSfieSG4svBa8VDPDd5aKqzEOc6TqfQcEUoYOdVNJLop4va9dtF7qVPNUiwm3MgcRwXmm0MTWLyK76lMzOUh1rsJi4n2GmZuQCTvXsopABBtv4Km9kPaHTYA8e/UcUDjQ/FkS7HkL2ZS29ngQQHCNA4XiYPMhW6WzgcrQSHe+DIIBawi2UDUvF+A8TmL6C1y9raQDmE2JMdXJvM6jfZFa/QqphRm/xGm5eBF+Y3JUm0tjZGUW+SkyiIAAgAQO76zJ8U9tPgpRSVvC4aVlXzHN+CfBY6q0AB7u5GMNtisBe6r4fAaFXmUAFe4p0zp27UGoTv9pHxom/dpTX4YRpCm5WmPg67pK/gVXPSapwU1LY9R3ssJ5mw8yrI6ImJq1AwflEnzNh6qaJspyxRAR6SVG1M4aCYgyTcLmC6SPa8uLAQdwc4GJMd6lxXR3tRSqMqgmB2gHA/madO9Sf7LYoC1Nn9Yn4KvdEK8bL1TbOHrNIcalF3HcfLf5Kk3HtGajUqvc0xUp1QSSw7jGsagjvQyrhqzaopOpEPImJZEXE5iY3J+J2dXyj+5ccpkRDoHvAFpNj8UueVrnYZHFDs/wCTtHpm0OzupNe8DL1pa0vIGl4/dLaX2nVGkZGCOcx5IDtTatGmeraHFw5acjwIQLHYwOWpW0Z6inwjbM+2B8XoNnk4/RJedSkitg6Y+Ap0cx1qc8Y9f3Wf6dj/AHxx/Eykf/jA+SM9AcY1xdSeATdzSfUId9o+GyYtvB1JhHgXN+S0HOrcy0qRjlFKc1QJE1Mr0ToPs7I1rjrVpl3lUgekea86Y5e04HB9XTw4/AwMd4tb/wBzQqewaCFPTuUxeHC/7KJoToVrdE7keUMkssTEjdwkc1coVZVYtCe6oGNJNgoklvFkk2+S0+sGiT/O5C3UKtV+ZwyjcCRYeG9T4JjnnO6w90cuJRFicvmLfyG4PZ8RPf5Ih1iqsqe0eceAEfVc61XyUkWjVQ5o6x+b3WyG8zvPy8E+q8nsjfv4BXMNTAAEaIGg06J8DRiT4IxhGqlhGy1wGtj6q/hRbh9EDJZj+n9Ohhaba2Q9p+UhpAtxDTaZi1kH2BtTD4hwayqWuO6o3IO7MTlJ5Si3TzYOKxxaKbB1LLiXAOe7jlOg4LK7N+znFOkhmUC3bOXyGpSnBN8D45GlVnotPo4/8TVOzo6d7/RZjZ/RfaNAf3dYNH4c5Lf6S0hFaGM2mww+lTqjvDT5ggeiv00U8k+zDNPYLBqSfRXaOCY3RonjqfMoazbNcOh+Eqd7HNc3/iyoux8gGCOR1HIq1FIVKcnyxyS45wGtu9eedIemOIzuZTIpgEjswSeea/orboqMXI0fSikxoD3NFzExv3SUFw22y32XGOBJI8tFi8ZtmvUaQ+q93IucfSUN/tGs0iAT53Wdxd3E1pJKmerU8NSxbv7wdsCzgXA5d4BDtFU2/hw2kadMZXTlsXE5QDMEnuHisLs/pVWpuDhTqSPykg+S0bundOpUaXUKzRo7sOPiAG3j4JcoamtSsKLp7MzX9mMp5n1WuLdAG2k83blmKwuY0m3cvVto1sPUYQ14h/uua9pnkHNF15ztDDhryOBRtuIyEVJAuF1TZV1VrC0FDoYf96b+l3wVz7Sfbw//AKZ/5kklrOU+TGhPGi6krIS4f2h3j4r3isOyUkkMhkRcE4pJKo9yMhaVzGCX0QbgvuNxhpIkJJK4cklwFBomuSSThY+n7Pifio2pJIiEuH3qzSN0klTLQX2P7Z/T8wilfTxb8QkklMnckCSSSoESSSShYkF2rXcAYcRfcSkkiiFECV2h5lwzG2t/imGg0H2R5BJJMXIwmwNMZjYeS7jGgTAi4SSTHyAyuT8Us5tc6BJJJlyNjwDNuGcv+b4BYfaHtFJJYMnJsgVoSSSQDT//2Q=="/>
          <p:cNvSpPr>
            <a:spLocks noChangeAspect="1" noChangeArrowheads="1"/>
          </p:cNvSpPr>
          <p:nvPr/>
        </p:nvSpPr>
        <p:spPr bwMode="auto">
          <a:xfrm>
            <a:off x="63500" y="-895350"/>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5125" name="Picture 8" descr="http://laprensa-sandiego.org/archieve/march04-05/lope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702" y="3394523"/>
            <a:ext cx="1620837" cy="123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0" descr="http://jonkepa.files.wordpress.com/2009/04/profesor_hawking_despacho_centro_matematica_aplicada_cambrid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1509" y="788694"/>
            <a:ext cx="1733550"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337" y="4866917"/>
            <a:ext cx="15113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090" y="3060290"/>
            <a:ext cx="1741487"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1" name="Text Box 12"/>
          <p:cNvSpPr txBox="1">
            <a:spLocks noChangeArrowheads="1"/>
          </p:cNvSpPr>
          <p:nvPr/>
        </p:nvSpPr>
        <p:spPr bwMode="auto">
          <a:xfrm>
            <a:off x="2219281" y="2617290"/>
            <a:ext cx="4681332"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eaLnBrk="1" hangingPunct="1">
              <a:buFont typeface="Arial" panose="020B0604020202020204" pitchFamily="34" charset="0"/>
              <a:buChar char="•"/>
            </a:pPr>
            <a:r>
              <a:rPr lang="es-MX" sz="2200" b="1" dirty="0">
                <a:latin typeface="+mn-lt"/>
              </a:rPr>
              <a:t>Características </a:t>
            </a:r>
            <a:r>
              <a:rPr lang="es-MX" sz="2200" b="1" dirty="0" smtClean="0">
                <a:latin typeface="+mn-lt"/>
              </a:rPr>
              <a:t>individuales: </a:t>
            </a:r>
            <a:r>
              <a:rPr lang="es-MX" sz="2200" dirty="0" smtClean="0">
                <a:latin typeface="+mn-lt"/>
              </a:rPr>
              <a:t>género</a:t>
            </a:r>
            <a:r>
              <a:rPr lang="es-MX" sz="2200" dirty="0">
                <a:latin typeface="+mn-lt"/>
              </a:rPr>
              <a:t>, nivel y tipo de inteligencia, audición, visión, motricidad, capacidades físicas, emociones, </a:t>
            </a:r>
            <a:r>
              <a:rPr lang="es-MX" sz="2200" dirty="0" smtClean="0">
                <a:latin typeface="+mn-lt"/>
              </a:rPr>
              <a:t>conductas.</a:t>
            </a:r>
            <a:endParaRPr lang="es-MX" sz="2200" b="1" dirty="0">
              <a:latin typeface="+mn-lt"/>
            </a:endParaRPr>
          </a:p>
          <a:p>
            <a:pPr marL="342900" indent="-342900" eaLnBrk="1" hangingPunct="1">
              <a:buFont typeface="Arial" panose="020B0604020202020204" pitchFamily="34" charset="0"/>
              <a:buChar char="•"/>
            </a:pPr>
            <a:r>
              <a:rPr lang="es-MX" sz="2200" b="1" dirty="0" smtClean="0">
                <a:latin typeface="+mn-lt"/>
              </a:rPr>
              <a:t>Características </a:t>
            </a:r>
            <a:r>
              <a:rPr lang="es-MX" sz="2200" b="1" dirty="0">
                <a:latin typeface="+mn-lt"/>
              </a:rPr>
              <a:t>Culturales</a:t>
            </a:r>
            <a:r>
              <a:rPr lang="es-MX" sz="2200" dirty="0">
                <a:latin typeface="+mn-lt"/>
              </a:rPr>
              <a:t>: Indígenas, mestizos, </a:t>
            </a:r>
            <a:r>
              <a:rPr lang="es-MX" sz="2200" dirty="0" smtClean="0">
                <a:latin typeface="+mn-lt"/>
              </a:rPr>
              <a:t>inmigrantes.</a:t>
            </a:r>
          </a:p>
          <a:p>
            <a:pPr marL="342900" indent="-342900" eaLnBrk="1" hangingPunct="1">
              <a:buFont typeface="Arial" panose="020B0604020202020204" pitchFamily="34" charset="0"/>
              <a:buChar char="•"/>
            </a:pPr>
            <a:r>
              <a:rPr lang="es-MX" sz="2200" b="1" dirty="0" smtClean="0">
                <a:latin typeface="+mn-lt"/>
              </a:rPr>
              <a:t>Características </a:t>
            </a:r>
            <a:r>
              <a:rPr lang="es-MX" sz="2200" b="1" dirty="0">
                <a:latin typeface="+mn-lt"/>
              </a:rPr>
              <a:t>Lingüísticas</a:t>
            </a:r>
            <a:r>
              <a:rPr lang="es-MX" sz="2200" dirty="0">
                <a:latin typeface="+mn-lt"/>
              </a:rPr>
              <a:t>: Lengua materna, lengua franca, lengua indígena, extranjera, etc.</a:t>
            </a:r>
          </a:p>
          <a:p>
            <a:pPr eaLnBrk="1" hangingPunct="1"/>
            <a:endParaRPr lang="es-ES" sz="2200" dirty="0">
              <a:latin typeface="+mn-lt"/>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2474" y="4866916"/>
            <a:ext cx="2106049" cy="1576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2634343" y="6095165"/>
            <a:ext cx="3483428" cy="369332"/>
          </a:xfrm>
          <a:prstGeom prst="rect">
            <a:avLst/>
          </a:prstGeom>
          <a:noFill/>
        </p:spPr>
        <p:txBody>
          <a:bodyPr wrap="square" rtlCol="0">
            <a:spAutoFit/>
          </a:bodyPr>
          <a:lstStyle/>
          <a:p>
            <a:r>
              <a:rPr lang="en-US" dirty="0" err="1" smtClean="0">
                <a:hlinkClick r:id="rId8" action="ppaction://hlinkpres?slideindex=1&amp;slidetitle="/>
              </a:rPr>
              <a:t>Diversidad</a:t>
            </a:r>
            <a:r>
              <a:rPr lang="en-US" dirty="0" smtClean="0">
                <a:hlinkClick r:id="rId8" action="ppaction://hlinkpres?slideindex=1&amp;slidetitle="/>
              </a:rPr>
              <a:t> Slides.pptx</a:t>
            </a:r>
            <a:endParaRPr lang="en-US" dirty="0"/>
          </a:p>
        </p:txBody>
      </p:sp>
    </p:spTree>
    <p:extLst>
      <p:ext uri="{BB962C8B-B14F-4D97-AF65-F5344CB8AC3E}">
        <p14:creationId xmlns:p14="http://schemas.microsoft.com/office/powerpoint/2010/main" val="380452337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Marcador de contenido"/>
          <p:cNvSpPr>
            <a:spLocks noGrp="1"/>
          </p:cNvSpPr>
          <p:nvPr>
            <p:ph idx="4294967295"/>
          </p:nvPr>
        </p:nvSpPr>
        <p:spPr>
          <a:xfrm>
            <a:off x="457200" y="1085850"/>
            <a:ext cx="8229600" cy="2909888"/>
          </a:xfrm>
        </p:spPr>
        <p:txBody>
          <a:bodyPr/>
          <a:lstStyle/>
          <a:p>
            <a:pPr marL="365125" indent="-255588" eaLnBrk="1" hangingPunct="1"/>
            <a:r>
              <a:rPr lang="es-MX" sz="2100" dirty="0" smtClean="0"/>
              <a:t> </a:t>
            </a:r>
            <a:r>
              <a:rPr lang="es-MX" sz="2400" dirty="0" smtClean="0"/>
              <a:t>Diferencia sugiere cierto parámetro de contraste, cierto modelo de referencia y hasta de excelencia. </a:t>
            </a:r>
          </a:p>
          <a:p>
            <a:pPr marL="365125" indent="-255588" eaLnBrk="1" hangingPunct="1"/>
            <a:r>
              <a:rPr lang="es-MX" sz="2400" dirty="0" smtClean="0"/>
              <a:t>Desigualdad se asocia a derechos,  distribución del poder y de los recursos, estratificación social. </a:t>
            </a:r>
          </a:p>
          <a:p>
            <a:pPr marL="365125" indent="-255588" eaLnBrk="1" hangingPunct="1"/>
            <a:r>
              <a:rPr lang="es-MX" sz="2400" dirty="0" smtClean="0"/>
              <a:t>No todas las diferencias naturales se revisten de significado social, ni todas generan desigualdad. </a:t>
            </a:r>
          </a:p>
          <a:p>
            <a:pPr marL="365125" indent="-255588" eaLnBrk="1" hangingPunct="1"/>
            <a:r>
              <a:rPr lang="es-MX" sz="2400" dirty="0" smtClean="0"/>
              <a:t>Pero existen formas sociales de establecer distinciones.</a:t>
            </a:r>
          </a:p>
        </p:txBody>
      </p:sp>
      <p:sp>
        <p:nvSpPr>
          <p:cNvPr id="6147" name="Text Box 4"/>
          <p:cNvSpPr txBox="1">
            <a:spLocks noChangeArrowheads="1"/>
          </p:cNvSpPr>
          <p:nvPr/>
        </p:nvSpPr>
        <p:spPr bwMode="auto">
          <a:xfrm>
            <a:off x="2905252" y="119063"/>
            <a:ext cx="49178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600" b="1" dirty="0">
                <a:latin typeface="+mj-lt"/>
              </a:rPr>
              <a:t>Diferencia y Desigualdad</a:t>
            </a:r>
          </a:p>
        </p:txBody>
      </p:sp>
      <p:pic>
        <p:nvPicPr>
          <p:cNvPr id="6148" name="Picture 6" descr="http://bp1.blogger.com/_LDoSrW3I12A/R4J-xdUIT0I/AAAAAAAABZ0/_2v0X97uW3U/s400/famili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4365625"/>
            <a:ext cx="2435225"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8" descr="http://libardoni144.files.wordpress.com/2008/09/foto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4365625"/>
            <a:ext cx="2736850"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05391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idx="4294967295"/>
          </p:nvPr>
        </p:nvSpPr>
        <p:spPr>
          <a:xfrm>
            <a:off x="457200" y="3314699"/>
            <a:ext cx="8229600" cy="3101975"/>
          </a:xfrm>
        </p:spPr>
        <p:txBody>
          <a:bodyPr>
            <a:normAutofit fontScale="92500"/>
          </a:bodyPr>
          <a:lstStyle/>
          <a:p>
            <a:pPr marL="365125" indent="-255588" eaLnBrk="1" hangingPunct="1"/>
            <a:r>
              <a:rPr lang="es-MX" sz="2400" dirty="0" smtClean="0"/>
              <a:t>Se refiere a las experiencias de la diferencia y lo extraño. Es un término que organiza las preguntas por la otredad humana, lo ajeno,  lo diverso, lo diferente individual, cultural y social.</a:t>
            </a:r>
          </a:p>
          <a:p>
            <a:pPr marL="365125" indent="-255588" eaLnBrk="1" hangingPunct="1"/>
            <a:r>
              <a:rPr lang="es-MX" sz="2400" dirty="0" smtClean="0"/>
              <a:t>Lo que se experimenta al conocer otras culturas en los viajes o al recibir a extranjeros, al conocer información sobre otras lenguas, costumbres, modos de pensar y sentir. </a:t>
            </a:r>
          </a:p>
          <a:p>
            <a:pPr marL="365125" indent="-255588" eaLnBrk="1" hangingPunct="1"/>
            <a:r>
              <a:rPr lang="es-MX" sz="2400" dirty="0" smtClean="0"/>
              <a:t>Su contraparte exacta es la identidad, que se refiere a lo propio, lo que no es ajeno.</a:t>
            </a:r>
          </a:p>
        </p:txBody>
      </p:sp>
      <p:sp>
        <p:nvSpPr>
          <p:cNvPr id="7171" name="Text Box 4"/>
          <p:cNvSpPr txBox="1">
            <a:spLocks noChangeArrowheads="1"/>
          </p:cNvSpPr>
          <p:nvPr/>
        </p:nvSpPr>
        <p:spPr bwMode="auto">
          <a:xfrm>
            <a:off x="3617913" y="157162"/>
            <a:ext cx="40322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3600" b="1" dirty="0">
                <a:latin typeface="+mj-lt"/>
              </a:rPr>
              <a:t>Alteridad</a:t>
            </a:r>
          </a:p>
        </p:txBody>
      </p:sp>
      <p:pic>
        <p:nvPicPr>
          <p:cNvPr id="7172" name="Picture 6" descr="http://t2.gstatic.com/images?q=tbn:ANd9GcQE17Z82uTIxxWBwyI2XKKGnnT5KLMnMQh5Y2MCLOMrP0_j24bd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237" y="1007417"/>
            <a:ext cx="198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226" y="922634"/>
            <a:ext cx="3419475" cy="215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21477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4294967295"/>
          </p:nvPr>
        </p:nvSpPr>
        <p:spPr>
          <a:xfrm>
            <a:off x="3967163" y="1576386"/>
            <a:ext cx="5068887" cy="4057651"/>
          </a:xfrm>
        </p:spPr>
        <p:txBody>
          <a:bodyPr/>
          <a:lstStyle/>
          <a:p>
            <a:pPr marL="365125" indent="-255588" eaLnBrk="1" hangingPunct="1"/>
            <a:r>
              <a:rPr lang="es-MX" sz="2100" dirty="0" smtClean="0"/>
              <a:t>Ha sido una constante a través de los siglos la vinculación: diversidad y discriminación.</a:t>
            </a:r>
          </a:p>
          <a:p>
            <a:pPr marL="365125" indent="-255588" eaLnBrk="1" hangingPunct="1"/>
            <a:r>
              <a:rPr lang="es-MX" sz="2100" dirty="0" smtClean="0"/>
              <a:t>Nos atrincheramos en las identidades de tipo étnico, racial, religioso, género, edad, territorial, etc.  </a:t>
            </a:r>
          </a:p>
          <a:p>
            <a:pPr marL="365125" indent="-255588" eaLnBrk="1" hangingPunct="1"/>
            <a:r>
              <a:rPr lang="es-MX" sz="2100" dirty="0" smtClean="0"/>
              <a:t>Intolerancia ante la diversidad. </a:t>
            </a:r>
          </a:p>
          <a:p>
            <a:pPr marL="365125" indent="-255588" eaLnBrk="1" hangingPunct="1"/>
            <a:r>
              <a:rPr lang="es-MX" sz="2100" dirty="0" smtClean="0"/>
              <a:t>Los diferentes son una amenaza que hay que descalificar, menospreciar, ridiculizar, evitar, excluir, expulsar, aniquilar.</a:t>
            </a:r>
          </a:p>
          <a:p>
            <a:pPr marL="365125" indent="-255588" eaLnBrk="1" hangingPunct="1"/>
            <a:endParaRPr lang="es-MX" sz="2100" dirty="0" smtClean="0"/>
          </a:p>
        </p:txBody>
      </p:sp>
      <p:sp>
        <p:nvSpPr>
          <p:cNvPr id="8195" name="Text Box 4"/>
          <p:cNvSpPr txBox="1">
            <a:spLocks noChangeArrowheads="1"/>
          </p:cNvSpPr>
          <p:nvPr/>
        </p:nvSpPr>
        <p:spPr bwMode="auto">
          <a:xfrm>
            <a:off x="3086100" y="204788"/>
            <a:ext cx="547425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3600" b="1" dirty="0">
                <a:latin typeface="+mj-lt"/>
              </a:rPr>
              <a:t>Diversidad y Discriminación</a:t>
            </a:r>
          </a:p>
        </p:txBody>
      </p:sp>
      <p:pic>
        <p:nvPicPr>
          <p:cNvPr id="8196" name="Picture 6" descr="http://www.vivoenitalia.com/wp-content/uploads/2009/08/racism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3" y="1700212"/>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123158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61" y="1066801"/>
            <a:ext cx="7510739" cy="5279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4553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890753"/>
            <a:ext cx="7308461" cy="5292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474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CGEIB-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CGEIB-2013</Template>
  <TotalTime>306</TotalTime>
  <Words>3761</Words>
  <Application>Microsoft Office PowerPoint</Application>
  <PresentationFormat>Presentación en pantalla (4:3)</PresentationFormat>
  <Paragraphs>206</Paragraphs>
  <Slides>25</Slides>
  <Notes>24</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Plantilla CGEIB-2013</vt:lpstr>
      <vt:lpstr>“Inclusión e interculturalidad”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interculturalidad:</vt:lpstr>
      <vt:lpstr>La interculturalidad:</vt:lpstr>
      <vt:lpstr>Tres dimensiones fundamentales de la interculturalidad:</vt:lpstr>
      <vt:lpstr>Transformación del Proceso Educativo:</vt:lpstr>
      <vt:lpstr>La EIB como proceso pedagógico:</vt:lpstr>
      <vt:lpstr>Educación para la interculturalidad entraña:</vt:lpstr>
      <vt:lpstr>Presentación de PowerPoint</vt:lpstr>
      <vt:lpstr>Presentación de PowerPoint</vt:lpstr>
    </vt:vector>
  </TitlesOfParts>
  <Company>Secretaria de Educacion Publica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“Inclusión e interculturalidad”</dc:title>
  <dc:creator>FERNANDO IGNACIO SALMERON CASTRO</dc:creator>
  <cp:lastModifiedBy>FERNANDO IGNACIO SALMERON CASTRO</cp:lastModifiedBy>
  <cp:revision>26</cp:revision>
  <dcterms:created xsi:type="dcterms:W3CDTF">2013-10-03T22:26:09Z</dcterms:created>
  <dcterms:modified xsi:type="dcterms:W3CDTF">2013-10-07T18:34:55Z</dcterms:modified>
</cp:coreProperties>
</file>